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424" r:id="rId3"/>
    <p:sldId id="423" r:id="rId4"/>
    <p:sldId id="400" r:id="rId5"/>
    <p:sldId id="280" r:id="rId6"/>
    <p:sldId id="283" r:id="rId7"/>
    <p:sldId id="288" r:id="rId8"/>
    <p:sldId id="285" r:id="rId9"/>
    <p:sldId id="287" r:id="rId10"/>
    <p:sldId id="286" r:id="rId11"/>
    <p:sldId id="289" r:id="rId12"/>
    <p:sldId id="282" r:id="rId13"/>
    <p:sldId id="284" r:id="rId14"/>
    <p:sldId id="355" r:id="rId15"/>
    <p:sldId id="500" r:id="rId16"/>
    <p:sldId id="257" r:id="rId17"/>
    <p:sldId id="320" r:id="rId18"/>
    <p:sldId id="272" r:id="rId19"/>
    <p:sldId id="404" r:id="rId20"/>
    <p:sldId id="402" r:id="rId21"/>
    <p:sldId id="499" r:id="rId22"/>
    <p:sldId id="422" r:id="rId23"/>
    <p:sldId id="496" r:id="rId24"/>
    <p:sldId id="276" r:id="rId25"/>
    <p:sldId id="497" r:id="rId26"/>
    <p:sldId id="277" r:id="rId27"/>
    <p:sldId id="426" r:id="rId28"/>
    <p:sldId id="281" r:id="rId29"/>
    <p:sldId id="506" r:id="rId30"/>
    <p:sldId id="290" r:id="rId31"/>
    <p:sldId id="291" r:id="rId32"/>
    <p:sldId id="501" r:id="rId33"/>
    <p:sldId id="261" r:id="rId34"/>
    <p:sldId id="258" r:id="rId35"/>
    <p:sldId id="259" r:id="rId36"/>
    <p:sldId id="278" r:id="rId37"/>
    <p:sldId id="262" r:id="rId38"/>
    <p:sldId id="279" r:id="rId39"/>
    <p:sldId id="292" r:id="rId40"/>
    <p:sldId id="461" r:id="rId41"/>
    <p:sldId id="454"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8C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9" autoAdjust="0"/>
    <p:restoredTop sz="94660"/>
  </p:normalViewPr>
  <p:slideViewPr>
    <p:cSldViewPr snapToGrid="0">
      <p:cViewPr varScale="1">
        <p:scale>
          <a:sx n="86" d="100"/>
          <a:sy n="86" d="100"/>
        </p:scale>
        <p:origin x="552" y="48"/>
      </p:cViewPr>
      <p:guideLst/>
    </p:cSldViewPr>
  </p:slideViewPr>
  <p:notesTextViewPr>
    <p:cViewPr>
      <p:scale>
        <a:sx n="1" d="1"/>
        <a:sy n="1" d="1"/>
      </p:scale>
      <p:origin x="0" y="0"/>
    </p:cViewPr>
  </p:notesTextViewPr>
  <p:sorterViewPr>
    <p:cViewPr>
      <p:scale>
        <a:sx n="100" d="100"/>
        <a:sy n="100" d="100"/>
      </p:scale>
      <p:origin x="0" y="-258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4E647-6BC5-40B0-929F-C272A7674916}" type="datetimeFigureOut">
              <a:rPr lang="fr-FR" smtClean="0"/>
              <a:t>28/11/2022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ADF281-EBA5-4B60-A557-0812C3B93FC3}" type="slidenum">
              <a:rPr lang="fr-FR" smtClean="0"/>
              <a:t>‹N°›</a:t>
            </a:fld>
            <a:endParaRPr lang="fr-FR"/>
          </a:p>
        </p:txBody>
      </p:sp>
    </p:spTree>
    <p:extLst>
      <p:ext uri="{BB962C8B-B14F-4D97-AF65-F5344CB8AC3E}">
        <p14:creationId xmlns:p14="http://schemas.microsoft.com/office/powerpoint/2010/main" val="2924994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achieve this mission, the MASA consortium proposes best practices based on the FAIR principles and organized according to the traditional data life cycle.</a:t>
            </a:r>
          </a:p>
          <a:p>
            <a:r>
              <a:rPr lang="en-US" dirty="0"/>
              <a:t>We saw that we also needed to develop tools to better support our colleagues in this process.</a:t>
            </a:r>
          </a:p>
          <a:p>
            <a:r>
              <a:rPr lang="en-US" dirty="0"/>
              <a:t>We implemented a series of tools (Data Management Plan, Semantic Web Platform) or supported the development of tools that already existed (</a:t>
            </a:r>
            <a:r>
              <a:rPr lang="en-US" dirty="0" err="1"/>
              <a:t>Opentheso</a:t>
            </a:r>
            <a:r>
              <a:rPr lang="en-US" dirty="0"/>
              <a:t>, </a:t>
            </a:r>
            <a:r>
              <a:rPr lang="en-US" dirty="0" err="1"/>
              <a:t>ArkeoGIS</a:t>
            </a:r>
            <a:r>
              <a:rPr lang="en-US" dirty="0"/>
              <a:t>) [in the orange circle].</a:t>
            </a:r>
          </a:p>
          <a:p>
            <a:r>
              <a:rPr lang="en-US" dirty="0"/>
              <a:t>To expand this digital ecosystem, at the beginning of the year we published a detailed White Paper on good digital practices in archaeology.</a:t>
            </a:r>
          </a:p>
          <a:p>
            <a:r>
              <a:rPr lang="en-US" dirty="0"/>
              <a:t>The work on this White Paper made us realize that it was essential to better support archaeologists by defining each step necessary to bring data onto the Semantic Web.</a:t>
            </a:r>
            <a:endParaRPr lang="fr-FR" dirty="0"/>
          </a:p>
        </p:txBody>
      </p:sp>
      <p:sp>
        <p:nvSpPr>
          <p:cNvPr id="4" name="Espace réservé du numéro de diapositive 3"/>
          <p:cNvSpPr>
            <a:spLocks noGrp="1"/>
          </p:cNvSpPr>
          <p:nvPr>
            <p:ph type="sldNum" sz="quarter" idx="5"/>
          </p:nvPr>
        </p:nvSpPr>
        <p:spPr/>
        <p:txBody>
          <a:bodyPr/>
          <a:lstStyle/>
          <a:p>
            <a:fld id="{38EC9F95-1CF9-1441-A366-AA13D32C3EC7}" type="slidenum">
              <a:rPr lang="en-US" altLang="it-IT" smtClean="0"/>
              <a:pPr/>
              <a:t>2</a:t>
            </a:fld>
            <a:endParaRPr lang="en-US" altLang="it-IT"/>
          </a:p>
        </p:txBody>
      </p:sp>
    </p:spTree>
    <p:extLst>
      <p:ext uri="{BB962C8B-B14F-4D97-AF65-F5344CB8AC3E}">
        <p14:creationId xmlns:p14="http://schemas.microsoft.com/office/powerpoint/2010/main" val="3427926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en-GB" sz="1200" kern="1200" dirty="0">
                <a:solidFill>
                  <a:schemeClr val="tx1"/>
                </a:solidFill>
                <a:effectLst/>
                <a:latin typeface="+mn-lt"/>
                <a:ea typeface="ＭＳ Ｐゴシック" charset="-128"/>
                <a:cs typeface="ＭＳ Ｐゴシック" charset="-128"/>
              </a:rPr>
              <a:t>In this way, programs in Java, PHP, Python and so on, can use </a:t>
            </a:r>
            <a:r>
              <a:rPr lang="en-GB" sz="1200" kern="1200" dirty="0" err="1">
                <a:solidFill>
                  <a:schemeClr val="tx1"/>
                </a:solidFill>
                <a:effectLst/>
                <a:latin typeface="+mn-lt"/>
                <a:ea typeface="ＭＳ Ｐゴシック" charset="-128"/>
                <a:cs typeface="ＭＳ Ｐゴシック" charset="-128"/>
              </a:rPr>
              <a:t>OpenArchaeo’s</a:t>
            </a:r>
            <a:r>
              <a:rPr lang="en-GB" sz="1200" kern="1200" dirty="0">
                <a:solidFill>
                  <a:schemeClr val="tx1"/>
                </a:solidFill>
                <a:effectLst/>
                <a:latin typeface="+mn-lt"/>
                <a:ea typeface="ＭＳ Ｐゴシック" charset="-128"/>
                <a:cs typeface="ＭＳ Ｐゴシック" charset="-128"/>
              </a:rPr>
              <a:t> SPARQL Endpoint to automatically compute statistics on the participating datasets, or verify periodically the updates in datasets and, more generally, perform any query that could be built in the user interface.</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As examples for users, we provide many simple queries that can be processed through the interface.</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So, </a:t>
            </a:r>
            <a:r>
              <a:rPr lang="en-GB" sz="1200" kern="1200" dirty="0" err="1">
                <a:solidFill>
                  <a:schemeClr val="tx1"/>
                </a:solidFill>
                <a:effectLst/>
                <a:latin typeface="+mn-lt"/>
                <a:ea typeface="ＭＳ Ｐゴシック" charset="-128"/>
                <a:cs typeface="ＭＳ Ｐゴシック" charset="-128"/>
              </a:rPr>
              <a:t>OpenArchaeo</a:t>
            </a:r>
            <a:r>
              <a:rPr lang="en-GB" sz="1200" kern="1200" dirty="0">
                <a:solidFill>
                  <a:schemeClr val="tx1"/>
                </a:solidFill>
                <a:effectLst/>
                <a:latin typeface="+mn-lt"/>
                <a:ea typeface="ＭＳ Ｐゴシック" charset="-128"/>
                <a:cs typeface="ＭＳ Ｐゴシック" charset="-128"/>
              </a:rPr>
              <a:t> enables experienced users to interactively explore the datasets with their own SPARQL queries.</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The system provides users with several kinds of visualization tools for the results they get from their queries.</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The standard visualisation is a table of results. If the results are </a:t>
            </a:r>
            <a:r>
              <a:rPr lang="en-GB" sz="1200" kern="1200" dirty="0" err="1">
                <a:solidFill>
                  <a:schemeClr val="tx1"/>
                </a:solidFill>
                <a:effectLst/>
                <a:latin typeface="+mn-lt"/>
                <a:ea typeface="ＭＳ Ｐゴシック" charset="-128"/>
                <a:cs typeface="ＭＳ Ｐゴシック" charset="-128"/>
              </a:rPr>
              <a:t>geolocalized</a:t>
            </a:r>
            <a:r>
              <a:rPr lang="en-GB" sz="1200" kern="1200" dirty="0">
                <a:solidFill>
                  <a:schemeClr val="tx1"/>
                </a:solidFill>
                <a:effectLst/>
                <a:latin typeface="+mn-lt"/>
                <a:ea typeface="ＭＳ Ｐゴシック" charset="-128"/>
                <a:cs typeface="ＭＳ Ｐゴシック" charset="-128"/>
              </a:rPr>
              <a:t> (the sites) they can be shown in a map ; Google charts can be used for statistical views, and so on.</a:t>
            </a:r>
            <a:endParaRPr lang="fr-FR" dirty="0"/>
          </a:p>
        </p:txBody>
      </p:sp>
      <p:sp>
        <p:nvSpPr>
          <p:cNvPr id="4" name="Espace réservé du numéro de diapositive 3"/>
          <p:cNvSpPr>
            <a:spLocks noGrp="1"/>
          </p:cNvSpPr>
          <p:nvPr>
            <p:ph type="sldNum" sz="quarter" idx="10"/>
          </p:nvPr>
        </p:nvSpPr>
        <p:spPr/>
        <p:txBody>
          <a:bodyPr/>
          <a:lstStyle/>
          <a:p>
            <a:fld id="{E135E8A7-06F4-436F-BBB9-64FE032847FA}" type="slidenum">
              <a:rPr lang="fr-FR" altLang="fr-FR" smtClean="0"/>
              <a:pPr/>
              <a:t>22</a:t>
            </a:fld>
            <a:endParaRPr lang="fr-FR" altLang="fr-FR"/>
          </a:p>
        </p:txBody>
      </p:sp>
    </p:spTree>
    <p:extLst>
      <p:ext uri="{BB962C8B-B14F-4D97-AF65-F5344CB8AC3E}">
        <p14:creationId xmlns:p14="http://schemas.microsoft.com/office/powerpoint/2010/main" val="3091431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spcBef>
                <a:spcPts val="1200"/>
              </a:spcBef>
            </a:pPr>
            <a:r>
              <a:rPr lang="en-US" dirty="0"/>
              <a:t>This system enables multiple datasets to be queried in a federated way by proposing several filters based on the metadata of each dataset.</a:t>
            </a:r>
          </a:p>
          <a:p>
            <a:pPr lvl="0">
              <a:spcBef>
                <a:spcPts val="1200"/>
              </a:spcBef>
            </a:pPr>
            <a:r>
              <a:rPr lang="en-US" dirty="0"/>
              <a:t>So we can select datasets according to location, chronology or thematic.</a:t>
            </a:r>
          </a:p>
          <a:p>
            <a:pPr lvl="0">
              <a:spcBef>
                <a:spcPts val="1200"/>
              </a:spcBef>
            </a:pPr>
            <a:r>
              <a:rPr lang="en-US" dirty="0"/>
              <a:t>Most of the datasets currently online are still being improved, but by the end of the year we will have about ten stable datasets to offer.</a:t>
            </a:r>
          </a:p>
          <a:p>
            <a:pPr lvl="0">
              <a:spcBef>
                <a:spcPts val="1200"/>
              </a:spcBef>
            </a:pPr>
            <a:endParaRPr lang="fr-FR" dirty="0"/>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23</a:t>
            </a:fld>
            <a:endParaRPr lang="en-US" altLang="it-IT"/>
          </a:p>
        </p:txBody>
      </p:sp>
    </p:spTree>
    <p:extLst>
      <p:ext uri="{BB962C8B-B14F-4D97-AF65-F5344CB8AC3E}">
        <p14:creationId xmlns:p14="http://schemas.microsoft.com/office/powerpoint/2010/main" val="3233813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query system offers the concepts commonly used by archaeologists: sites, location, excavation manager, </a:t>
            </a:r>
            <a:r>
              <a:rPr lang="en-US" dirty="0" err="1"/>
              <a:t>datation</a:t>
            </a:r>
            <a:r>
              <a:rPr lang="en-US" dirty="0"/>
              <a:t>, structures, features, burials, artifacts and documentation.</a:t>
            </a:r>
          </a:p>
          <a:p>
            <a:r>
              <a:rPr lang="en-US" dirty="0"/>
              <a:t>The constructed query is then automatically translated into SPARQL to be run.</a:t>
            </a:r>
          </a:p>
          <a:p>
            <a:r>
              <a:rPr lang="en-US" dirty="0"/>
              <a:t>This system is based on the </a:t>
            </a:r>
            <a:r>
              <a:rPr lang="en-US" dirty="0" err="1"/>
              <a:t>Javascript</a:t>
            </a:r>
            <a:r>
              <a:rPr lang="en-US" dirty="0"/>
              <a:t> language and is open-source. It is called SPARNATURAL.</a:t>
            </a:r>
          </a:p>
          <a:p>
            <a:r>
              <a:rPr lang="en-US" dirty="0"/>
              <a:t>SPARNATURAL was developed by the company SPARNA and we currently have a contract engineer, </a:t>
            </a:r>
            <a:r>
              <a:rPr lang="en-US" dirty="0" err="1"/>
              <a:t>Geraud</a:t>
            </a:r>
            <a:r>
              <a:rPr lang="en-US" dirty="0"/>
              <a:t> </a:t>
            </a:r>
            <a:r>
              <a:rPr lang="en-US" dirty="0" err="1"/>
              <a:t>Fokou</a:t>
            </a:r>
            <a:r>
              <a:rPr lang="en-US" dirty="0"/>
              <a:t>, who is in charge of the further development and improvement of the system.</a:t>
            </a:r>
            <a:endParaRPr lang="fr-FR" dirty="0"/>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25</a:t>
            </a:fld>
            <a:endParaRPr lang="en-US" altLang="it-IT"/>
          </a:p>
        </p:txBody>
      </p:sp>
    </p:spTree>
    <p:extLst>
      <p:ext uri="{BB962C8B-B14F-4D97-AF65-F5344CB8AC3E}">
        <p14:creationId xmlns:p14="http://schemas.microsoft.com/office/powerpoint/2010/main" val="2381033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But the use of CIDOC can be considered for other perspectives than the implementation of a federated research on several data sets. </a:t>
            </a:r>
          </a:p>
          <a:p>
            <a:r>
              <a:rPr lang="en-US" dirty="0"/>
              <a:t>For example, we have significantly enriched the model in the context of a research program on the 3D modeling of the remains of an excavation.</a:t>
            </a:r>
          </a:p>
          <a:p>
            <a:r>
              <a:rPr lang="en-US" dirty="0"/>
              <a:t>The project aims at associating the information of the excavations and the building in elevation to annotate a 3D model.</a:t>
            </a:r>
          </a:p>
          <a:p>
            <a:r>
              <a:rPr lang="en-US" dirty="0"/>
              <a:t>We used as a basis the generic model of </a:t>
            </a:r>
            <a:r>
              <a:rPr lang="en-US" dirty="0" err="1"/>
              <a:t>OpenArchaeo</a:t>
            </a:r>
            <a:r>
              <a:rPr lang="en-US" dirty="0"/>
              <a:t> that we supplemented with classes of </a:t>
            </a:r>
            <a:r>
              <a:rPr lang="en-US" dirty="0" err="1"/>
              <a:t>CRMsci</a:t>
            </a:r>
            <a:r>
              <a:rPr lang="en-US" dirty="0"/>
              <a:t>, </a:t>
            </a:r>
            <a:r>
              <a:rPr lang="en-US" dirty="0" err="1"/>
              <a:t>CRMdig</a:t>
            </a:r>
            <a:r>
              <a:rPr lang="en-US" dirty="0"/>
              <a:t> and </a:t>
            </a:r>
            <a:r>
              <a:rPr lang="en-US" dirty="0" err="1"/>
              <a:t>CRMba</a:t>
            </a:r>
            <a:r>
              <a:rPr lang="en-US" dirty="0"/>
              <a:t>, in particular to integrate in a more detailed way the elevation of the building and the chronological phasing of the site.</a:t>
            </a:r>
          </a:p>
          <a:p>
            <a:r>
              <a:rPr lang="en-US" dirty="0"/>
              <a:t>In this case, many site-specific concepts are also modeled and interoperability with other datasets is necessarily reduced. Contrary to </a:t>
            </a:r>
            <a:r>
              <a:rPr lang="en-US" dirty="0" err="1"/>
              <a:t>OpenArchaeo</a:t>
            </a:r>
            <a:r>
              <a:rPr lang="en-US" dirty="0"/>
              <a:t>, the objective here is not to build a model intended to compare several datasets, even if the very basis of the model could enable it.</a:t>
            </a:r>
            <a:endParaRPr lang="fr-FR" dirty="0"/>
          </a:p>
        </p:txBody>
      </p:sp>
      <p:sp>
        <p:nvSpPr>
          <p:cNvPr id="4" name="Espace réservé du numéro de diapositive 3"/>
          <p:cNvSpPr>
            <a:spLocks noGrp="1"/>
          </p:cNvSpPr>
          <p:nvPr>
            <p:ph type="sldNum" sz="quarter" idx="5"/>
          </p:nvPr>
        </p:nvSpPr>
        <p:spPr/>
        <p:txBody>
          <a:bodyPr/>
          <a:lstStyle/>
          <a:p>
            <a:fld id="{38EC9F95-1CF9-1441-A366-AA13D32C3EC7}" type="slidenum">
              <a:rPr lang="en-US" altLang="it-IT" smtClean="0"/>
              <a:pPr/>
              <a:t>27</a:t>
            </a:fld>
            <a:endParaRPr lang="en-US" altLang="it-IT"/>
          </a:p>
        </p:txBody>
      </p:sp>
    </p:spTree>
    <p:extLst>
      <p:ext uri="{BB962C8B-B14F-4D97-AF65-F5344CB8AC3E}">
        <p14:creationId xmlns:p14="http://schemas.microsoft.com/office/powerpoint/2010/main" val="2015587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Onto Match Game</a:t>
            </a:r>
          </a:p>
          <a:p>
            <a:r>
              <a:rPr lang="fr-FR" dirty="0"/>
              <a:t>Imaginer d’autres jeux pour la formation !</a:t>
            </a:r>
          </a:p>
          <a:p>
            <a:pPr marL="171450" indent="-171450">
              <a:buFontTx/>
              <a:buChar char="-"/>
            </a:pPr>
            <a:r>
              <a:rPr lang="fr-FR" dirty="0"/>
              <a:t>d’autres scénarios (thématique : funéraire, céramique, habitat)</a:t>
            </a:r>
          </a:p>
          <a:p>
            <a:pPr marL="171450" indent="-171450">
              <a:buFontTx/>
              <a:buChar char="-"/>
            </a:pPr>
            <a:r>
              <a:rPr lang="fr-FR" dirty="0"/>
              <a:t>D’autres ontologie : Record In </a:t>
            </a:r>
            <a:r>
              <a:rPr lang="fr-FR" dirty="0" err="1"/>
              <a:t>Context</a:t>
            </a:r>
            <a:r>
              <a:rPr lang="fr-FR" dirty="0"/>
              <a:t> </a:t>
            </a:r>
            <a:r>
              <a:rPr lang="fr-FR" dirty="0" err="1"/>
              <a:t>Ontology</a:t>
            </a:r>
            <a:r>
              <a:rPr lang="fr-FR"/>
              <a:t> des Archives Nationales de France.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E135E8A7-06F4-436F-BBB9-64FE032847FA}" type="slidenum">
              <a:rPr lang="fr-FR" altLang="fr-FR" smtClean="0"/>
              <a:pPr/>
              <a:t>41</a:t>
            </a:fld>
            <a:endParaRPr lang="fr-FR" altLang="fr-FR"/>
          </a:p>
        </p:txBody>
      </p:sp>
    </p:spTree>
    <p:extLst>
      <p:ext uri="{BB962C8B-B14F-4D97-AF65-F5344CB8AC3E}">
        <p14:creationId xmlns:p14="http://schemas.microsoft.com/office/powerpoint/2010/main" val="372741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After a few years, we now have a good experience of the different operations required.</a:t>
            </a:r>
          </a:p>
          <a:p>
            <a:r>
              <a:rPr lang="en-US" dirty="0"/>
              <a:t>We are currently working on the details of this Workflow in order to propose the most detailed monitoring tool possible.</a:t>
            </a:r>
          </a:p>
          <a:p>
            <a:r>
              <a:rPr lang="en-US" dirty="0"/>
              <a:t>We would like to be able to propose this Workflow on the DARIAH Open </a:t>
            </a:r>
            <a:r>
              <a:rPr lang="en-US" dirty="0" err="1"/>
              <a:t>MarketPlace</a:t>
            </a:r>
            <a:r>
              <a:rPr lang="en-US" dirty="0"/>
              <a:t> which is based on the idea of the Standardization Survival Kit of Parthenos.</a:t>
            </a:r>
          </a:p>
          <a:p>
            <a:r>
              <a:rPr lang="en-US" dirty="0"/>
              <a:t>Eventually we want to further detail it and script it to take into account different situations.</a:t>
            </a:r>
          </a:p>
          <a:p>
            <a:r>
              <a:rPr lang="en-US" dirty="0"/>
              <a:t>For example, is the data published in XML format or in an online relational database? This will impact the tools that will be used later.</a:t>
            </a:r>
          </a:p>
          <a:p>
            <a:r>
              <a:rPr lang="en-US" dirty="0"/>
              <a:t>We have identified several major steps:</a:t>
            </a:r>
          </a:p>
          <a:p>
            <a:pPr marL="171450" indent="-171450">
              <a:buFontTx/>
              <a:buChar char="-"/>
            </a:pPr>
            <a:r>
              <a:rPr lang="en-US" dirty="0"/>
              <a:t>Data structuring, preferably based on a reference ontology</a:t>
            </a:r>
          </a:p>
          <a:p>
            <a:pPr marL="171450" indent="-171450">
              <a:buFontTx/>
              <a:buChar char="-"/>
            </a:pPr>
            <a:r>
              <a:rPr lang="en-US" dirty="0"/>
              <a:t>Cleansing and harmonization of data</a:t>
            </a:r>
          </a:p>
          <a:p>
            <a:pPr marL="171450" indent="-171450">
              <a:buFontTx/>
              <a:buChar char="-"/>
            </a:pPr>
            <a:r>
              <a:rPr lang="en-US" dirty="0"/>
              <a:t>Alignment of vocabularies with standard thesauri shared by the community</a:t>
            </a:r>
          </a:p>
          <a:p>
            <a:pPr marL="171450" indent="-171450">
              <a:buFontTx/>
              <a:buChar char="-"/>
            </a:pPr>
            <a:r>
              <a:rPr lang="en-US" dirty="0"/>
              <a:t>Data mapping with an ontology to transform the data into a </a:t>
            </a:r>
            <a:r>
              <a:rPr lang="en-US" dirty="0" err="1"/>
              <a:t>triplestore</a:t>
            </a:r>
            <a:endParaRPr lang="fr-FR" dirty="0"/>
          </a:p>
        </p:txBody>
      </p:sp>
      <p:sp>
        <p:nvSpPr>
          <p:cNvPr id="4" name="Espace réservé du numéro de diapositive 3"/>
          <p:cNvSpPr>
            <a:spLocks noGrp="1"/>
          </p:cNvSpPr>
          <p:nvPr>
            <p:ph type="sldNum" sz="quarter" idx="5"/>
          </p:nvPr>
        </p:nvSpPr>
        <p:spPr/>
        <p:txBody>
          <a:bodyPr/>
          <a:lstStyle/>
          <a:p>
            <a:fld id="{38EC9F95-1CF9-1441-A366-AA13D32C3EC7}" type="slidenum">
              <a:rPr lang="en-US" altLang="it-IT" smtClean="0"/>
              <a:pPr/>
              <a:t>3</a:t>
            </a:fld>
            <a:endParaRPr lang="en-US" altLang="it-IT"/>
          </a:p>
        </p:txBody>
      </p:sp>
    </p:spTree>
    <p:extLst>
      <p:ext uri="{BB962C8B-B14F-4D97-AF65-F5344CB8AC3E}">
        <p14:creationId xmlns:p14="http://schemas.microsoft.com/office/powerpoint/2010/main" val="1553082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en-GB" sz="1200" kern="1200" dirty="0">
                <a:solidFill>
                  <a:schemeClr val="tx1"/>
                </a:solidFill>
                <a:effectLst/>
                <a:latin typeface="+mn-lt"/>
                <a:ea typeface="ＭＳ Ｐゴシック" charset="-128"/>
                <a:cs typeface="ＭＳ Ｐゴシック" charset="-128"/>
              </a:rPr>
              <a:t>For this purpose, the MASA consortium chose the standard ontology CIDOC CRM dedicated to the modelling of cultural heritage.</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This ontology is increasingly adopted by large libraries such as the </a:t>
            </a:r>
            <a:r>
              <a:rPr lang="en-GB" sz="1200" kern="1200" dirty="0" err="1">
                <a:solidFill>
                  <a:schemeClr val="tx1"/>
                </a:solidFill>
                <a:effectLst/>
                <a:latin typeface="+mn-lt"/>
                <a:ea typeface="ＭＳ Ｐゴシック" charset="-128"/>
                <a:cs typeface="ＭＳ Ｐゴシック" charset="-128"/>
              </a:rPr>
              <a:t>Bibliothèque</a:t>
            </a:r>
            <a:r>
              <a:rPr lang="en-GB" sz="1200" kern="1200" dirty="0">
                <a:solidFill>
                  <a:schemeClr val="tx1"/>
                </a:solidFill>
                <a:effectLst/>
                <a:latin typeface="+mn-lt"/>
                <a:ea typeface="ＭＳ Ｐゴシック" charset="-128"/>
                <a:cs typeface="ＭＳ Ｐゴシック" charset="-128"/>
              </a:rPr>
              <a:t> </a:t>
            </a:r>
            <a:r>
              <a:rPr lang="en-GB" sz="1200" kern="1200" dirty="0" err="1">
                <a:solidFill>
                  <a:schemeClr val="tx1"/>
                </a:solidFill>
                <a:effectLst/>
                <a:latin typeface="+mn-lt"/>
                <a:ea typeface="ＭＳ Ｐゴシック" charset="-128"/>
                <a:cs typeface="ＭＳ Ｐゴシック" charset="-128"/>
              </a:rPr>
              <a:t>Nationale</a:t>
            </a:r>
            <a:r>
              <a:rPr lang="en-GB" sz="1200" kern="1200" dirty="0">
                <a:solidFill>
                  <a:schemeClr val="tx1"/>
                </a:solidFill>
                <a:effectLst/>
                <a:latin typeface="+mn-lt"/>
                <a:ea typeface="ＭＳ Ｐゴシック" charset="-128"/>
                <a:cs typeface="ＭＳ Ｐゴシック" charset="-128"/>
              </a:rPr>
              <a:t> de France, by museums like the British Museum, for example, and of course in European projects like </a:t>
            </a:r>
            <a:r>
              <a:rPr lang="en-GB" sz="1200" kern="1200" dirty="0" err="1">
                <a:solidFill>
                  <a:schemeClr val="tx1"/>
                </a:solidFill>
                <a:effectLst/>
                <a:latin typeface="+mn-lt"/>
                <a:ea typeface="ＭＳ Ｐゴシック" charset="-128"/>
                <a:cs typeface="ＭＳ Ｐゴシック" charset="-128"/>
              </a:rPr>
              <a:t>ARIADNEplus</a:t>
            </a:r>
            <a:r>
              <a:rPr lang="en-GB" sz="1200" kern="1200" dirty="0">
                <a:solidFill>
                  <a:schemeClr val="tx1"/>
                </a:solidFill>
                <a:effectLst/>
                <a:latin typeface="+mn-lt"/>
                <a:ea typeface="ＭＳ Ｐゴシック" charset="-128"/>
                <a:cs typeface="ＭＳ Ｐゴシック" charset="-128"/>
              </a:rPr>
              <a:t>.</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In the context of </a:t>
            </a:r>
            <a:r>
              <a:rPr lang="en-GB" sz="1200" kern="1200" dirty="0" err="1">
                <a:solidFill>
                  <a:schemeClr val="tx1"/>
                </a:solidFill>
                <a:effectLst/>
                <a:latin typeface="+mn-lt"/>
                <a:ea typeface="ＭＳ Ｐゴシック" charset="-128"/>
                <a:cs typeface="ＭＳ Ｐゴシック" charset="-128"/>
              </a:rPr>
              <a:t>ARIADNEplus</a:t>
            </a:r>
            <a:r>
              <a:rPr lang="en-GB" sz="1200" kern="1200" dirty="0">
                <a:solidFill>
                  <a:schemeClr val="tx1"/>
                </a:solidFill>
                <a:effectLst/>
                <a:latin typeface="+mn-lt"/>
                <a:ea typeface="ＭＳ Ｐゴシック" charset="-128"/>
                <a:cs typeface="ＭＳ Ｐゴシック" charset="-128"/>
              </a:rPr>
              <a:t>, the MASA Consortium is engaged to share its datasets together, with </a:t>
            </a:r>
            <a:r>
              <a:rPr lang="en-GB" sz="1200" kern="1200" dirty="0" err="1">
                <a:solidFill>
                  <a:schemeClr val="tx1"/>
                </a:solidFill>
                <a:effectLst/>
                <a:latin typeface="+mn-lt"/>
                <a:ea typeface="ＭＳ Ｐゴシック" charset="-128"/>
                <a:cs typeface="ＭＳ Ｐゴシック" charset="-128"/>
              </a:rPr>
              <a:t>OpenArchaeo</a:t>
            </a:r>
            <a:r>
              <a:rPr lang="en-GB" sz="1200" kern="1200" dirty="0">
                <a:solidFill>
                  <a:schemeClr val="tx1"/>
                </a:solidFill>
                <a:effectLst/>
                <a:latin typeface="+mn-lt"/>
                <a:ea typeface="ＭＳ Ｐゴシック" charset="-128"/>
                <a:cs typeface="ＭＳ Ｐゴシック" charset="-128"/>
              </a:rPr>
              <a:t> as an experimental tools, which have been devised for exploiting them. </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More and more projects have mapped older data sets to CIDOC CRM for interoperability purposes.</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It is now necessary to have intuitive search tools to explore these interconnected datasets.</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The MASA Consortium proposes that </a:t>
            </a:r>
            <a:r>
              <a:rPr lang="en-GB" sz="1200" kern="1200" dirty="0" err="1">
                <a:solidFill>
                  <a:schemeClr val="tx1"/>
                </a:solidFill>
                <a:effectLst/>
                <a:latin typeface="+mn-lt"/>
                <a:ea typeface="ＭＳ Ｐゴシック" charset="-128"/>
                <a:cs typeface="ＭＳ Ｐゴシック" charset="-128"/>
              </a:rPr>
              <a:t>OpenArchaeo</a:t>
            </a:r>
            <a:r>
              <a:rPr lang="en-GB" sz="1200" kern="1200" dirty="0">
                <a:solidFill>
                  <a:schemeClr val="tx1"/>
                </a:solidFill>
                <a:effectLst/>
                <a:latin typeface="+mn-lt"/>
                <a:ea typeface="ＭＳ Ｐゴシック" charset="-128"/>
                <a:cs typeface="ＭＳ Ｐゴシック" charset="-128"/>
              </a:rPr>
              <a:t> be this tool for the archaeological community.</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It provides an online interface for querying several archaeological datasets, meeting the needs of a user-friendly query interface, the use of external thesauri, and API for web services.</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Thus, </a:t>
            </a:r>
            <a:r>
              <a:rPr lang="en-GB" sz="1200" kern="1200" dirty="0" err="1">
                <a:solidFill>
                  <a:schemeClr val="tx1"/>
                </a:solidFill>
                <a:effectLst/>
                <a:latin typeface="+mn-lt"/>
                <a:ea typeface="ＭＳ Ｐゴシック" charset="-128"/>
                <a:cs typeface="ＭＳ Ｐゴシック" charset="-128"/>
              </a:rPr>
              <a:t>OpenArchaeo</a:t>
            </a:r>
            <a:r>
              <a:rPr lang="en-GB" sz="1200" kern="1200" dirty="0">
                <a:solidFill>
                  <a:schemeClr val="tx1"/>
                </a:solidFill>
                <a:effectLst/>
                <a:latin typeface="+mn-lt"/>
                <a:ea typeface="ＭＳ Ｐゴシック" charset="-128"/>
                <a:cs typeface="ＭＳ Ｐゴシック" charset="-128"/>
              </a:rPr>
              <a:t> is a way for exploring data from distributed autonomous data providers, without duplicating all data by locally loading it.  </a:t>
            </a:r>
            <a:endParaRPr lang="fr-FR" sz="1200" kern="1200" dirty="0">
              <a:solidFill>
                <a:schemeClr val="tx1"/>
              </a:solidFill>
              <a:effectLst/>
              <a:latin typeface="+mn-lt"/>
              <a:ea typeface="ＭＳ Ｐゴシック" charset="-128"/>
              <a:cs typeface="ＭＳ Ｐゴシック" charset="-128"/>
            </a:endParaRPr>
          </a:p>
          <a:p>
            <a:r>
              <a:rPr lang="en-GB" sz="1200" kern="1200" dirty="0" err="1">
                <a:solidFill>
                  <a:schemeClr val="tx1"/>
                </a:solidFill>
                <a:effectLst/>
                <a:latin typeface="+mn-lt"/>
                <a:ea typeface="ＭＳ Ｐゴシック" charset="-128"/>
                <a:cs typeface="ＭＳ Ｐゴシック" charset="-128"/>
              </a:rPr>
              <a:t>OpenArchaeo</a:t>
            </a:r>
            <a:r>
              <a:rPr lang="en-GB" sz="1200" kern="1200" dirty="0">
                <a:solidFill>
                  <a:schemeClr val="tx1"/>
                </a:solidFill>
                <a:effectLst/>
                <a:latin typeface="+mn-lt"/>
                <a:ea typeface="ＭＳ Ｐゴシック" charset="-128"/>
                <a:cs typeface="ＭＳ Ｐゴシック" charset="-128"/>
              </a:rPr>
              <a:t> is developed by the LAT with the </a:t>
            </a:r>
            <a:r>
              <a:rPr lang="en-GB" sz="1200" kern="1200" dirty="0" err="1">
                <a:solidFill>
                  <a:schemeClr val="tx1"/>
                </a:solidFill>
                <a:effectLst/>
                <a:latin typeface="+mn-lt"/>
                <a:ea typeface="ＭＳ Ｐゴシック" charset="-128"/>
                <a:cs typeface="ＭＳ Ｐゴシック" charset="-128"/>
              </a:rPr>
              <a:t>Sparna</a:t>
            </a:r>
            <a:r>
              <a:rPr lang="en-GB" sz="1200" kern="1200" dirty="0">
                <a:solidFill>
                  <a:schemeClr val="tx1"/>
                </a:solidFill>
                <a:effectLst/>
                <a:latin typeface="+mn-lt"/>
                <a:ea typeface="ＭＳ Ｐゴシック" charset="-128"/>
                <a:cs typeface="ＭＳ Ｐゴシック" charset="-128"/>
              </a:rPr>
              <a:t> company for the consortium MASA.</a:t>
            </a:r>
            <a:endParaRPr lang="fr-FR" dirty="0"/>
          </a:p>
        </p:txBody>
      </p:sp>
      <p:sp>
        <p:nvSpPr>
          <p:cNvPr id="4" name="Espace réservé du numéro de diapositive 3"/>
          <p:cNvSpPr>
            <a:spLocks noGrp="1"/>
          </p:cNvSpPr>
          <p:nvPr>
            <p:ph type="sldNum" sz="quarter" idx="10"/>
          </p:nvPr>
        </p:nvSpPr>
        <p:spPr/>
        <p:txBody>
          <a:bodyPr/>
          <a:lstStyle/>
          <a:p>
            <a:fld id="{3D0BFD98-749D-4651-AF39-C99F42C2D4E2}" type="slidenum">
              <a:rPr lang="fr-FR" smtClean="0"/>
              <a:t>4</a:t>
            </a:fld>
            <a:endParaRPr lang="fr-FR"/>
          </a:p>
        </p:txBody>
      </p:sp>
    </p:spTree>
    <p:extLst>
      <p:ext uri="{BB962C8B-B14F-4D97-AF65-F5344CB8AC3E}">
        <p14:creationId xmlns:p14="http://schemas.microsoft.com/office/powerpoint/2010/main" val="3544325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24</a:t>
            </a:r>
            <a:r>
              <a:rPr lang="en-US" sz="1200"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Comme pour nos autres jeux de données, nous avons commencé par formaliser les appariements à l'aide d'un schéma synthétique. Il comprend tous les éléments qui constituent l'extension </a:t>
            </a:r>
            <a:r>
              <a:rPr lang="fr-FR" sz="1200" kern="1200" dirty="0" err="1">
                <a:solidFill>
                  <a:schemeClr val="tx1"/>
                </a:solidFill>
                <a:effectLst/>
                <a:latin typeface="+mn-lt"/>
                <a:ea typeface="+mn-ea"/>
                <a:cs typeface="+mn-cs"/>
              </a:rPr>
              <a:t>CRMinf</a:t>
            </a:r>
            <a:r>
              <a:rPr lang="fr-FR" sz="1200" kern="1200" dirty="0">
                <a:solidFill>
                  <a:schemeClr val="tx1"/>
                </a:solidFill>
                <a:effectLst/>
                <a:latin typeface="+mn-lt"/>
                <a:ea typeface="+mn-ea"/>
                <a:cs typeface="+mn-cs"/>
              </a:rPr>
              <a:t> ainsi que certains éléments de l'extension </a:t>
            </a:r>
            <a:r>
              <a:rPr lang="fr-FR" sz="1200" kern="1200" dirty="0" err="1">
                <a:solidFill>
                  <a:schemeClr val="tx1"/>
                </a:solidFill>
                <a:effectLst/>
                <a:latin typeface="+mn-lt"/>
                <a:ea typeface="+mn-ea"/>
                <a:cs typeface="+mn-cs"/>
              </a:rPr>
              <a:t>CRMsci</a:t>
            </a:r>
            <a:r>
              <a:rPr lang="fr-FR" sz="1200" kern="1200" dirty="0">
                <a:solidFill>
                  <a:schemeClr val="tx1"/>
                </a:solidFill>
                <a:effectLst/>
                <a:latin typeface="+mn-lt"/>
                <a:ea typeface="+mn-ea"/>
                <a:cs typeface="+mn-cs"/>
              </a:rPr>
              <a:t> concernant les données d'observation sur le terrain, utilisées comme preuves à l'appui des premières propositions du raisonnement archéologique.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a:t>
            </a:r>
            <a:r>
              <a:rPr lang="fr-FR" sz="1200" kern="1200" baseline="0" dirty="0">
                <a:solidFill>
                  <a:schemeClr val="tx1"/>
                </a:solidFill>
                <a:effectLst/>
                <a:latin typeface="+mn-lt"/>
                <a:ea typeface="+mn-ea"/>
                <a:cs typeface="+mn-cs"/>
              </a:rPr>
              <a:t> </a:t>
            </a:r>
            <a:r>
              <a:rPr lang="fr-FR" sz="1200" kern="1200" baseline="0" dirty="0" err="1">
                <a:solidFill>
                  <a:schemeClr val="tx1"/>
                </a:solidFill>
                <a:effectLst/>
                <a:latin typeface="+mn-lt"/>
                <a:ea typeface="+mn-ea"/>
                <a:cs typeface="+mn-cs"/>
              </a:rPr>
              <a:t>CRMinf</a:t>
            </a:r>
            <a:r>
              <a:rPr lang="fr-FR" sz="1200" kern="1200" baseline="0" dirty="0">
                <a:solidFill>
                  <a:schemeClr val="tx1"/>
                </a:solidFill>
                <a:effectLst/>
                <a:latin typeface="+mn-lt"/>
                <a:ea typeface="+mn-ea"/>
                <a:cs typeface="+mn-cs"/>
              </a:rPr>
              <a:t> est en cours de documentation et nous avons été sollicité par le CRM-SIG pour participer à son élaboration en fournissant des exemples à partir du cas de la publication logiciste de Rigny.</a:t>
            </a:r>
            <a:endParaRPr lang="fr-FR" dirty="0"/>
          </a:p>
        </p:txBody>
      </p:sp>
      <p:sp>
        <p:nvSpPr>
          <p:cNvPr id="4" name="Espace réservé du numéro de diapositive 3"/>
          <p:cNvSpPr>
            <a:spLocks noGrp="1"/>
          </p:cNvSpPr>
          <p:nvPr>
            <p:ph type="sldNum" sz="quarter" idx="10"/>
          </p:nvPr>
        </p:nvSpPr>
        <p:spPr/>
        <p:txBody>
          <a:bodyPr/>
          <a:lstStyle/>
          <a:p>
            <a:fld id="{3D0BFD98-749D-4651-AF39-C99F42C2D4E2}" type="slidenum">
              <a:rPr lang="fr-FR" smtClean="0"/>
              <a:t>14</a:t>
            </a:fld>
            <a:endParaRPr lang="fr-FR"/>
          </a:p>
        </p:txBody>
      </p:sp>
    </p:spTree>
    <p:extLst>
      <p:ext uri="{BB962C8B-B14F-4D97-AF65-F5344CB8AC3E}">
        <p14:creationId xmlns:p14="http://schemas.microsoft.com/office/powerpoint/2010/main" val="346968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24</a:t>
            </a:r>
            <a:r>
              <a:rPr lang="en-US" sz="1200"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Comme pour nos autres jeux de données, nous avons commencé par formaliser les appariements à l'aide d'un schéma synthétique. Il comprend tous les éléments qui constituent l'extension </a:t>
            </a:r>
            <a:r>
              <a:rPr lang="fr-FR" sz="1200" kern="1200" dirty="0" err="1">
                <a:solidFill>
                  <a:schemeClr val="tx1"/>
                </a:solidFill>
                <a:effectLst/>
                <a:latin typeface="+mn-lt"/>
                <a:ea typeface="+mn-ea"/>
                <a:cs typeface="+mn-cs"/>
              </a:rPr>
              <a:t>CRMinf</a:t>
            </a:r>
            <a:r>
              <a:rPr lang="fr-FR" sz="1200" kern="1200" dirty="0">
                <a:solidFill>
                  <a:schemeClr val="tx1"/>
                </a:solidFill>
                <a:effectLst/>
                <a:latin typeface="+mn-lt"/>
                <a:ea typeface="+mn-ea"/>
                <a:cs typeface="+mn-cs"/>
              </a:rPr>
              <a:t> ainsi que certains éléments de l'extension </a:t>
            </a:r>
            <a:r>
              <a:rPr lang="fr-FR" sz="1200" kern="1200" dirty="0" err="1">
                <a:solidFill>
                  <a:schemeClr val="tx1"/>
                </a:solidFill>
                <a:effectLst/>
                <a:latin typeface="+mn-lt"/>
                <a:ea typeface="+mn-ea"/>
                <a:cs typeface="+mn-cs"/>
              </a:rPr>
              <a:t>CRMsci</a:t>
            </a:r>
            <a:r>
              <a:rPr lang="fr-FR" sz="1200" kern="1200" dirty="0">
                <a:solidFill>
                  <a:schemeClr val="tx1"/>
                </a:solidFill>
                <a:effectLst/>
                <a:latin typeface="+mn-lt"/>
                <a:ea typeface="+mn-ea"/>
                <a:cs typeface="+mn-cs"/>
              </a:rPr>
              <a:t> concernant les données d'observation sur le terrain, utilisées comme preuves à l'appui des premières propositions du raisonnement archéologique.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a:t>
            </a:r>
            <a:r>
              <a:rPr lang="fr-FR" sz="1200" kern="1200" baseline="0" dirty="0">
                <a:solidFill>
                  <a:schemeClr val="tx1"/>
                </a:solidFill>
                <a:effectLst/>
                <a:latin typeface="+mn-lt"/>
                <a:ea typeface="+mn-ea"/>
                <a:cs typeface="+mn-cs"/>
              </a:rPr>
              <a:t> </a:t>
            </a:r>
            <a:r>
              <a:rPr lang="fr-FR" sz="1200" kern="1200" baseline="0" dirty="0" err="1">
                <a:solidFill>
                  <a:schemeClr val="tx1"/>
                </a:solidFill>
                <a:effectLst/>
                <a:latin typeface="+mn-lt"/>
                <a:ea typeface="+mn-ea"/>
                <a:cs typeface="+mn-cs"/>
              </a:rPr>
              <a:t>CRMinf</a:t>
            </a:r>
            <a:r>
              <a:rPr lang="fr-FR" sz="1200" kern="1200" baseline="0" dirty="0">
                <a:solidFill>
                  <a:schemeClr val="tx1"/>
                </a:solidFill>
                <a:effectLst/>
                <a:latin typeface="+mn-lt"/>
                <a:ea typeface="+mn-ea"/>
                <a:cs typeface="+mn-cs"/>
              </a:rPr>
              <a:t> est en cours de documentation et nous avons été sollicité par le CRM-SIG pour participer à son élaboration en fournissant des exemples à partir du cas de la publication logiciste de Rigny.</a:t>
            </a:r>
            <a:endParaRPr lang="fr-FR" dirty="0"/>
          </a:p>
        </p:txBody>
      </p:sp>
      <p:sp>
        <p:nvSpPr>
          <p:cNvPr id="4" name="Espace réservé du numéro de diapositive 3"/>
          <p:cNvSpPr>
            <a:spLocks noGrp="1"/>
          </p:cNvSpPr>
          <p:nvPr>
            <p:ph type="sldNum" sz="quarter" idx="10"/>
          </p:nvPr>
        </p:nvSpPr>
        <p:spPr/>
        <p:txBody>
          <a:bodyPr/>
          <a:lstStyle/>
          <a:p>
            <a:fld id="{3D0BFD98-749D-4651-AF39-C99F42C2D4E2}" type="slidenum">
              <a:rPr lang="fr-FR" smtClean="0"/>
              <a:t>15</a:t>
            </a:fld>
            <a:endParaRPr lang="fr-FR"/>
          </a:p>
        </p:txBody>
      </p:sp>
    </p:spTree>
    <p:extLst>
      <p:ext uri="{BB962C8B-B14F-4D97-AF65-F5344CB8AC3E}">
        <p14:creationId xmlns:p14="http://schemas.microsoft.com/office/powerpoint/2010/main" val="388121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13</a:t>
            </a:r>
            <a:r>
              <a:rPr lang="en-US" sz="1200"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La première étape était de se familiariser avec le CIDOC CRM et d’en comprendre la logique. A cette étape, de nombreux échanges avec Patrick Le Bœuf de</a:t>
            </a:r>
            <a:r>
              <a:rPr lang="fr-FR" sz="1200" kern="1200" baseline="0" dirty="0">
                <a:solidFill>
                  <a:schemeClr val="tx1"/>
                </a:solidFill>
                <a:effectLst/>
                <a:latin typeface="+mn-lt"/>
                <a:ea typeface="+mn-ea"/>
                <a:cs typeface="+mn-cs"/>
              </a:rPr>
              <a:t> la BNF </a:t>
            </a:r>
            <a:r>
              <a:rPr lang="fr-FR" sz="1200" kern="1200" dirty="0">
                <a:solidFill>
                  <a:schemeClr val="tx1"/>
                </a:solidFill>
                <a:effectLst/>
                <a:latin typeface="+mn-lt"/>
                <a:ea typeface="+mn-ea"/>
                <a:cs typeface="+mn-cs"/>
              </a:rPr>
              <a:t>nous ont permis de mettre en place nos premiers appariements. Nous commençons par formaliser sous forme de schéma, l’ensemble des appariements entre nos données et les entités, en précisant l’arborescence au sein de l’ontologie. Voici un exemple avec la table sépulture.</a:t>
            </a:r>
            <a:endParaRPr lang="fr-FR" dirty="0"/>
          </a:p>
        </p:txBody>
      </p:sp>
      <p:sp>
        <p:nvSpPr>
          <p:cNvPr id="4" name="Espace réservé du numéro de diapositive 3"/>
          <p:cNvSpPr>
            <a:spLocks noGrp="1"/>
          </p:cNvSpPr>
          <p:nvPr>
            <p:ph type="sldNum" sz="quarter" idx="10"/>
          </p:nvPr>
        </p:nvSpPr>
        <p:spPr/>
        <p:txBody>
          <a:bodyPr/>
          <a:lstStyle/>
          <a:p>
            <a:fld id="{3D0BFD98-749D-4651-AF39-C99F42C2D4E2}" type="slidenum">
              <a:rPr lang="fr-FR" smtClean="0"/>
              <a:t>17</a:t>
            </a:fld>
            <a:endParaRPr lang="fr-FR"/>
          </a:p>
        </p:txBody>
      </p:sp>
    </p:spTree>
    <p:extLst>
      <p:ext uri="{BB962C8B-B14F-4D97-AF65-F5344CB8AC3E}">
        <p14:creationId xmlns:p14="http://schemas.microsoft.com/office/powerpoint/2010/main" val="106323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en-GB" sz="1200" kern="1200" dirty="0">
                <a:solidFill>
                  <a:schemeClr val="tx1"/>
                </a:solidFill>
                <a:effectLst/>
                <a:latin typeface="+mn-lt"/>
                <a:ea typeface="ＭＳ Ｐゴシック" charset="-128"/>
                <a:cs typeface="ＭＳ Ｐゴシック" charset="-128"/>
              </a:rPr>
              <a:t>For each of these items, attention has been paid to standard descriptions, possible dates and related documentation.</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Following the spirit of CIDOC CRM, the central entity is the event of encountering/excavating a site and this is done under the responsibility of a person.</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As usual in the CIDOC CRM, each entity is associated with an identifier, a type (preferably from a standard repository) and possibly an appellation.</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The identifier is generally the inventory number assigned during recording and provides a unique identifier in the dataset.</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In the case where a permanent identifier has not yet been deployed to identify an online resource (ARK or Handle), it is this record identifier that can be used to access the resource.</a:t>
            </a:r>
            <a:br>
              <a:rPr lang="en-US" dirty="0"/>
            </a:br>
            <a:endParaRPr lang="fr-FR" dirty="0"/>
          </a:p>
        </p:txBody>
      </p:sp>
      <p:sp>
        <p:nvSpPr>
          <p:cNvPr id="4" name="Espace réservé du numéro de diapositive 3"/>
          <p:cNvSpPr>
            <a:spLocks noGrp="1"/>
          </p:cNvSpPr>
          <p:nvPr>
            <p:ph type="sldNum" sz="quarter" idx="10"/>
          </p:nvPr>
        </p:nvSpPr>
        <p:spPr/>
        <p:txBody>
          <a:bodyPr/>
          <a:lstStyle/>
          <a:p>
            <a:fld id="{3D0BFD98-749D-4651-AF39-C99F42C2D4E2}" type="slidenum">
              <a:rPr lang="fr-FR" smtClean="0"/>
              <a:t>19</a:t>
            </a:fld>
            <a:endParaRPr lang="fr-FR"/>
          </a:p>
        </p:txBody>
      </p:sp>
    </p:spTree>
    <p:extLst>
      <p:ext uri="{BB962C8B-B14F-4D97-AF65-F5344CB8AC3E}">
        <p14:creationId xmlns:p14="http://schemas.microsoft.com/office/powerpoint/2010/main" val="56567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en-GB" sz="1200" kern="1200" dirty="0">
                <a:solidFill>
                  <a:schemeClr val="tx1"/>
                </a:solidFill>
                <a:effectLst/>
                <a:latin typeface="+mn-lt"/>
                <a:ea typeface="ＭＳ Ｐゴシック" charset="-128"/>
                <a:cs typeface="ＭＳ Ｐゴシック" charset="-128"/>
              </a:rPr>
              <a:t>In both cases, a generic data model extracted from the CIDOC CRM and its extensions has been implemented, establishing the minimum elements that can be found in most archaeological datasets, even at different scales.</a:t>
            </a:r>
            <a:endParaRPr lang="fr-FR" sz="1200" kern="1200" dirty="0">
              <a:solidFill>
                <a:schemeClr val="tx1"/>
              </a:solidFill>
              <a:effectLst/>
              <a:latin typeface="+mn-lt"/>
              <a:ea typeface="ＭＳ Ｐゴシック" charset="-128"/>
              <a:cs typeface="ＭＳ Ｐゴシック" charset="-128"/>
            </a:endParaRPr>
          </a:p>
          <a:p>
            <a:r>
              <a:rPr lang="en-GB" sz="1200" kern="1200" dirty="0">
                <a:solidFill>
                  <a:schemeClr val="tx1"/>
                </a:solidFill>
                <a:effectLst/>
                <a:latin typeface="+mn-lt"/>
                <a:ea typeface="ＭＳ Ｐゴシック" charset="-128"/>
                <a:cs typeface="ＭＳ Ｐゴシック" charset="-128"/>
              </a:rPr>
              <a:t>The same generic model is currently used by the MOM (</a:t>
            </a:r>
            <a:r>
              <a:rPr lang="en-GB" sz="1200" kern="1200" dirty="0" err="1">
                <a:solidFill>
                  <a:schemeClr val="tx1"/>
                </a:solidFill>
                <a:effectLst/>
                <a:latin typeface="+mn-lt"/>
                <a:ea typeface="ＭＳ Ｐゴシック" charset="-128"/>
                <a:cs typeface="ＭＳ Ｐゴシック" charset="-128"/>
              </a:rPr>
              <a:t>Maison</a:t>
            </a:r>
            <a:r>
              <a:rPr lang="en-GB" sz="1200" kern="1200" dirty="0">
                <a:solidFill>
                  <a:schemeClr val="tx1"/>
                </a:solidFill>
                <a:effectLst/>
                <a:latin typeface="+mn-lt"/>
                <a:ea typeface="ＭＳ Ｐゴシック" charset="-128"/>
                <a:cs typeface="ＭＳ Ｐゴシック" charset="-128"/>
              </a:rPr>
              <a:t> de </a:t>
            </a:r>
            <a:r>
              <a:rPr lang="en-GB" sz="1200" kern="1200" dirty="0" err="1">
                <a:solidFill>
                  <a:schemeClr val="tx1"/>
                </a:solidFill>
                <a:effectLst/>
                <a:latin typeface="+mn-lt"/>
                <a:ea typeface="ＭＳ Ｐゴシック" charset="-128"/>
                <a:cs typeface="ＭＳ Ｐゴシック" charset="-128"/>
              </a:rPr>
              <a:t>l’Orient</a:t>
            </a:r>
            <a:r>
              <a:rPr lang="en-GB" sz="1200" kern="1200" dirty="0">
                <a:solidFill>
                  <a:schemeClr val="tx1"/>
                </a:solidFill>
                <a:effectLst/>
                <a:latin typeface="+mn-lt"/>
                <a:ea typeface="ＭＳ Ｐゴシック" charset="-128"/>
                <a:cs typeface="ＭＳ Ｐゴシック" charset="-128"/>
              </a:rPr>
              <a:t> et de la </a:t>
            </a:r>
            <a:r>
              <a:rPr lang="en-GB" sz="1200" kern="1200" dirty="0" err="1">
                <a:solidFill>
                  <a:schemeClr val="tx1"/>
                </a:solidFill>
                <a:effectLst/>
                <a:latin typeface="+mn-lt"/>
                <a:ea typeface="ＭＳ Ｐゴシック" charset="-128"/>
                <a:cs typeface="ＭＳ Ｐゴシック" charset="-128"/>
              </a:rPr>
              <a:t>Méditerranée</a:t>
            </a:r>
            <a:r>
              <a:rPr lang="en-GB" sz="1200" kern="1200" dirty="0">
                <a:solidFill>
                  <a:schemeClr val="tx1"/>
                </a:solidFill>
                <a:effectLst/>
                <a:latin typeface="+mn-lt"/>
                <a:ea typeface="ＭＳ Ｐゴシック" charset="-128"/>
                <a:cs typeface="ＭＳ Ｐゴシック" charset="-128"/>
              </a:rPr>
              <a:t>, Lyon, France) for mapping their data on excavations of the </a:t>
            </a:r>
            <a:r>
              <a:rPr lang="en-GB" sz="1200" kern="1200" dirty="0" err="1">
                <a:solidFill>
                  <a:schemeClr val="tx1"/>
                </a:solidFill>
                <a:effectLst/>
                <a:latin typeface="+mn-lt"/>
                <a:ea typeface="ＭＳ Ｐゴシック" charset="-128"/>
                <a:cs typeface="ＭＳ Ｐゴシック" charset="-128"/>
              </a:rPr>
              <a:t>Kition-Pervolia</a:t>
            </a:r>
            <a:r>
              <a:rPr lang="en-GB" sz="1200" kern="1200" dirty="0">
                <a:solidFill>
                  <a:schemeClr val="tx1"/>
                </a:solidFill>
                <a:effectLst/>
                <a:latin typeface="+mn-lt"/>
                <a:ea typeface="ＭＳ Ｐゴシック" charset="-128"/>
                <a:cs typeface="ＭＳ Ｐゴシック" charset="-128"/>
              </a:rPr>
              <a:t> site in Cyprus to the CIDOC CRM, in order to add it to </a:t>
            </a:r>
            <a:r>
              <a:rPr lang="en-GB" sz="1200" kern="1200" dirty="0" err="1">
                <a:solidFill>
                  <a:schemeClr val="tx1"/>
                </a:solidFill>
                <a:effectLst/>
                <a:latin typeface="+mn-lt"/>
                <a:ea typeface="ＭＳ Ｐゴシック" charset="-128"/>
                <a:cs typeface="ＭＳ Ｐゴシック" charset="-128"/>
              </a:rPr>
              <a:t>OpenArchaeo</a:t>
            </a:r>
            <a:r>
              <a:rPr lang="en-GB" sz="1200" kern="1200" dirty="0">
                <a:solidFill>
                  <a:schemeClr val="tx1"/>
                </a:solidFill>
                <a:effectLst/>
                <a:latin typeface="+mn-lt"/>
                <a:ea typeface="ＭＳ Ｐゴシック" charset="-128"/>
                <a:cs typeface="ＭＳ Ｐゴシック" charset="-128"/>
              </a:rPr>
              <a:t>.</a:t>
            </a:r>
            <a:endParaRPr lang="en-US" sz="1200" b="0" i="0" u="none" strike="noStrike" kern="1200" dirty="0">
              <a:solidFill>
                <a:schemeClr val="tx1"/>
              </a:solidFill>
              <a:effectLst/>
              <a:latin typeface="+mn-lt"/>
              <a:ea typeface="ＭＳ Ｐゴシック" charset="-128"/>
              <a:cs typeface="ＭＳ Ｐゴシック" charset="-128"/>
            </a:endParaRPr>
          </a:p>
        </p:txBody>
      </p:sp>
      <p:sp>
        <p:nvSpPr>
          <p:cNvPr id="4" name="Espace réservé du numéro de diapositive 3"/>
          <p:cNvSpPr>
            <a:spLocks noGrp="1"/>
          </p:cNvSpPr>
          <p:nvPr>
            <p:ph type="sldNum" sz="quarter" idx="10"/>
          </p:nvPr>
        </p:nvSpPr>
        <p:spPr/>
        <p:txBody>
          <a:bodyPr/>
          <a:lstStyle/>
          <a:p>
            <a:fld id="{3D0BFD98-749D-4651-AF39-C99F42C2D4E2}" type="slidenum">
              <a:rPr lang="fr-FR" smtClean="0"/>
              <a:t>20</a:t>
            </a:fld>
            <a:endParaRPr lang="fr-FR"/>
          </a:p>
        </p:txBody>
      </p:sp>
    </p:spTree>
    <p:extLst>
      <p:ext uri="{BB962C8B-B14F-4D97-AF65-F5344CB8AC3E}">
        <p14:creationId xmlns:p14="http://schemas.microsoft.com/office/powerpoint/2010/main" val="565036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For the mapping of datasets with the CIDOC, </a:t>
            </a:r>
            <a:r>
              <a:rPr lang="en-US" dirty="0" err="1"/>
              <a:t>ARIADNEplus</a:t>
            </a:r>
            <a:r>
              <a:rPr lang="en-US" dirty="0"/>
              <a:t> recommends the use of 3M.</a:t>
            </a:r>
          </a:p>
          <a:p>
            <a:r>
              <a:rPr lang="en-US" dirty="0"/>
              <a:t>However, many of our datasets are large relational databases and it would be complicated to go through an intermediate XML migration before mapping.</a:t>
            </a:r>
          </a:p>
          <a:p>
            <a:r>
              <a:rPr lang="en-US" dirty="0"/>
              <a:t>We have therefore chosen to use Protégé-ONTOP for the mapping of all these databases, which is efficient and in some ways easier to use than 3M.</a:t>
            </a:r>
          </a:p>
          <a:p>
            <a:r>
              <a:rPr lang="en-US" dirty="0"/>
              <a:t>Unfortunately, 3M cannot process some of our datasets which are too large and we have to go directly through the X3ML engine.</a:t>
            </a:r>
          </a:p>
          <a:p>
            <a:r>
              <a:rPr lang="en-US" dirty="0"/>
              <a:t>We are fortunate to have a competent contract engineer, Florian </a:t>
            </a:r>
            <a:r>
              <a:rPr lang="en-US" dirty="0" err="1"/>
              <a:t>Hivert</a:t>
            </a:r>
            <a:r>
              <a:rPr lang="en-US" dirty="0"/>
              <a:t>, who is in charge of our mapping.</a:t>
            </a:r>
            <a:endParaRPr lang="fr-FR" dirty="0"/>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21</a:t>
            </a:fld>
            <a:endParaRPr lang="en-US" altLang="it-IT"/>
          </a:p>
        </p:txBody>
      </p:sp>
    </p:spTree>
    <p:extLst>
      <p:ext uri="{BB962C8B-B14F-4D97-AF65-F5344CB8AC3E}">
        <p14:creationId xmlns:p14="http://schemas.microsoft.com/office/powerpoint/2010/main" val="2261800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B261E-E904-4E0E-913E-6A42DAB4DC9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45907B9-5ECC-4769-AB83-3B657BB27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76BC6D1-84F6-4DAF-8EF7-DFA76560140C}"/>
              </a:ext>
            </a:extLst>
          </p:cNvPr>
          <p:cNvSpPr>
            <a:spLocks noGrp="1"/>
          </p:cNvSpPr>
          <p:nvPr>
            <p:ph type="dt" sz="half" idx="10"/>
          </p:nvPr>
        </p:nvSpPr>
        <p:spPr>
          <a:xfrm>
            <a:off x="243396" y="6604989"/>
            <a:ext cx="937334" cy="214082"/>
          </a:xfrm>
        </p:spPr>
        <p:txBody>
          <a:bodyPr/>
          <a:lstStyle>
            <a:lvl1pPr>
              <a:defRPr>
                <a:solidFill>
                  <a:schemeClr val="bg1"/>
                </a:solidFill>
              </a:defRPr>
            </a:lvl1pPr>
          </a:lstStyle>
          <a:p>
            <a:fld id="{6A40ECC6-2B9E-48E1-8A20-2C8A5932B30C}" type="datetimeFigureOut">
              <a:rPr lang="fr-FR" smtClean="0"/>
              <a:pPr/>
              <a:t>28/11/2022</a:t>
            </a:fld>
            <a:endParaRPr lang="fr-FR"/>
          </a:p>
        </p:txBody>
      </p:sp>
    </p:spTree>
    <p:extLst>
      <p:ext uri="{BB962C8B-B14F-4D97-AF65-F5344CB8AC3E}">
        <p14:creationId xmlns:p14="http://schemas.microsoft.com/office/powerpoint/2010/main" val="2933356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363EC7-C90C-43C8-BCA4-D8A3CDDBC21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9D54304-CE9B-4268-93A0-755FE94A7E0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AE70628-840A-4FEF-909C-6BF8617A419A}"/>
              </a:ext>
            </a:extLst>
          </p:cNvPr>
          <p:cNvSpPr>
            <a:spLocks noGrp="1"/>
          </p:cNvSpPr>
          <p:nvPr>
            <p:ph type="dt" sz="half" idx="10"/>
          </p:nvPr>
        </p:nvSpPr>
        <p:spPr/>
        <p:txBody>
          <a:bodyPr/>
          <a:lstStyle/>
          <a:p>
            <a:fld id="{6A40ECC6-2B9E-48E1-8A20-2C8A5932B30C}" type="datetimeFigureOut">
              <a:rPr lang="fr-FR" smtClean="0"/>
              <a:t>28/11/2022</a:t>
            </a:fld>
            <a:endParaRPr lang="fr-FR"/>
          </a:p>
        </p:txBody>
      </p:sp>
      <p:sp>
        <p:nvSpPr>
          <p:cNvPr id="5" name="Espace réservé du pied de page 4">
            <a:extLst>
              <a:ext uri="{FF2B5EF4-FFF2-40B4-BE49-F238E27FC236}">
                <a16:creationId xmlns:a16="http://schemas.microsoft.com/office/drawing/2014/main" id="{226FA19D-727E-43EA-A59E-7648D566EF3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D3D82E-EA30-4CD9-8092-590CD678B105}"/>
              </a:ext>
            </a:extLst>
          </p:cNvPr>
          <p:cNvSpPr>
            <a:spLocks noGrp="1"/>
          </p:cNvSpPr>
          <p:nvPr>
            <p:ph type="sldNum" sz="quarter" idx="12"/>
          </p:nvPr>
        </p:nvSpPr>
        <p:spPr/>
        <p:txBody>
          <a:bodyPr/>
          <a:lstStyle/>
          <a:p>
            <a:fld id="{73DD51A7-3EC9-4188-9EF4-7E663E542DD0}" type="slidenum">
              <a:rPr lang="fr-FR" smtClean="0"/>
              <a:t>‹N°›</a:t>
            </a:fld>
            <a:endParaRPr lang="fr-FR"/>
          </a:p>
        </p:txBody>
      </p:sp>
    </p:spTree>
    <p:extLst>
      <p:ext uri="{BB962C8B-B14F-4D97-AF65-F5344CB8AC3E}">
        <p14:creationId xmlns:p14="http://schemas.microsoft.com/office/powerpoint/2010/main" val="1996333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1196929-F747-47B3-AF2B-178E4915683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C116EA3-746A-4E5A-A7A3-3475E09EAB0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2698C90-ECEF-4F2E-A1B1-F431C3C0FBAA}"/>
              </a:ext>
            </a:extLst>
          </p:cNvPr>
          <p:cNvSpPr>
            <a:spLocks noGrp="1"/>
          </p:cNvSpPr>
          <p:nvPr>
            <p:ph type="dt" sz="half" idx="10"/>
          </p:nvPr>
        </p:nvSpPr>
        <p:spPr/>
        <p:txBody>
          <a:bodyPr/>
          <a:lstStyle/>
          <a:p>
            <a:fld id="{6A40ECC6-2B9E-48E1-8A20-2C8A5932B30C}" type="datetimeFigureOut">
              <a:rPr lang="fr-FR" smtClean="0"/>
              <a:t>28/11/2022</a:t>
            </a:fld>
            <a:endParaRPr lang="fr-FR"/>
          </a:p>
        </p:txBody>
      </p:sp>
      <p:sp>
        <p:nvSpPr>
          <p:cNvPr id="5" name="Espace réservé du pied de page 4">
            <a:extLst>
              <a:ext uri="{FF2B5EF4-FFF2-40B4-BE49-F238E27FC236}">
                <a16:creationId xmlns:a16="http://schemas.microsoft.com/office/drawing/2014/main" id="{2A0409ED-20BE-426D-9828-49430702836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608D45-2636-42E2-9883-DCEC800B3063}"/>
              </a:ext>
            </a:extLst>
          </p:cNvPr>
          <p:cNvSpPr>
            <a:spLocks noGrp="1"/>
          </p:cNvSpPr>
          <p:nvPr>
            <p:ph type="sldNum" sz="quarter" idx="12"/>
          </p:nvPr>
        </p:nvSpPr>
        <p:spPr/>
        <p:txBody>
          <a:bodyPr/>
          <a:lstStyle/>
          <a:p>
            <a:fld id="{73DD51A7-3EC9-4188-9EF4-7E663E542DD0}" type="slidenum">
              <a:rPr lang="fr-FR" smtClean="0"/>
              <a:t>‹N°›</a:t>
            </a:fld>
            <a:endParaRPr lang="fr-FR"/>
          </a:p>
        </p:txBody>
      </p:sp>
    </p:spTree>
    <p:extLst>
      <p:ext uri="{BB962C8B-B14F-4D97-AF65-F5344CB8AC3E}">
        <p14:creationId xmlns:p14="http://schemas.microsoft.com/office/powerpoint/2010/main" val="310105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19E9C5-7475-45A3-99CC-1E7645F1155F}"/>
              </a:ext>
            </a:extLst>
          </p:cNvPr>
          <p:cNvSpPr>
            <a:spLocks noGrp="1"/>
          </p:cNvSpPr>
          <p:nvPr>
            <p:ph type="title"/>
          </p:nvPr>
        </p:nvSpPr>
        <p:spPr>
          <a:xfrm>
            <a:off x="1846554" y="365125"/>
            <a:ext cx="9507245" cy="1325563"/>
          </a:xfrm>
        </p:spPr>
        <p:txBody>
          <a:bodyPr/>
          <a:lstStyle>
            <a:lvl1pPr>
              <a:defRPr b="0">
                <a:solidFill>
                  <a:srgbClr val="C00000"/>
                </a:solidFill>
              </a:defRPr>
            </a:lvl1pPr>
          </a:lstStyle>
          <a:p>
            <a:r>
              <a:rPr lang="fr-FR" dirty="0"/>
              <a:t>Modifiez le style du titre</a:t>
            </a:r>
          </a:p>
        </p:txBody>
      </p:sp>
      <p:sp>
        <p:nvSpPr>
          <p:cNvPr id="3" name="Espace réservé du contenu 2">
            <a:extLst>
              <a:ext uri="{FF2B5EF4-FFF2-40B4-BE49-F238E27FC236}">
                <a16:creationId xmlns:a16="http://schemas.microsoft.com/office/drawing/2014/main" id="{B3D6DAF1-374E-46BF-BEA0-ECB683D571E1}"/>
              </a:ext>
            </a:extLst>
          </p:cNvPr>
          <p:cNvSpPr>
            <a:spLocks noGrp="1"/>
          </p:cNvSpPr>
          <p:nvPr>
            <p:ph idx="1"/>
          </p:nvPr>
        </p:nvSpPr>
        <p:spPr>
          <a:xfrm>
            <a:off x="1846554" y="1825625"/>
            <a:ext cx="9507246" cy="4351338"/>
          </a:xfrm>
        </p:spPr>
        <p:txBody>
          <a:bodyPr>
            <a:normAutofit/>
          </a:bodyPr>
          <a:lstStyle>
            <a:lvl1pPr>
              <a:defRPr sz="2400"/>
            </a:lvl1pPr>
            <a:lvl2pPr>
              <a:defRPr sz="2000"/>
            </a:lvl2pPr>
            <a:lvl3pPr>
              <a:defRPr sz="1800"/>
            </a:lvl3pPr>
            <a:lvl4pPr>
              <a:defRPr sz="1600"/>
            </a:lvl4pPr>
            <a:lvl5pPr>
              <a:defRPr sz="16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44B0070A-E875-487D-BC09-E6299D8A7ADC}"/>
              </a:ext>
            </a:extLst>
          </p:cNvPr>
          <p:cNvSpPr>
            <a:spLocks noGrp="1"/>
          </p:cNvSpPr>
          <p:nvPr>
            <p:ph type="dt" sz="half" idx="10"/>
          </p:nvPr>
        </p:nvSpPr>
        <p:spPr/>
        <p:txBody>
          <a:bodyPr/>
          <a:lstStyle/>
          <a:p>
            <a:fld id="{6A40ECC6-2B9E-48E1-8A20-2C8A5932B30C}" type="datetimeFigureOut">
              <a:rPr lang="fr-FR" smtClean="0"/>
              <a:t>28/11/2022</a:t>
            </a:fld>
            <a:endParaRPr lang="fr-FR"/>
          </a:p>
        </p:txBody>
      </p:sp>
      <p:sp>
        <p:nvSpPr>
          <p:cNvPr id="5" name="Espace réservé du pied de page 4">
            <a:extLst>
              <a:ext uri="{FF2B5EF4-FFF2-40B4-BE49-F238E27FC236}">
                <a16:creationId xmlns:a16="http://schemas.microsoft.com/office/drawing/2014/main" id="{70B77295-F0E4-4EAB-8596-164B8E9550D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C24F78D-6F97-4765-9A07-B8CC3BE5A501}"/>
              </a:ext>
            </a:extLst>
          </p:cNvPr>
          <p:cNvSpPr>
            <a:spLocks noGrp="1"/>
          </p:cNvSpPr>
          <p:nvPr>
            <p:ph type="sldNum" sz="quarter" idx="12"/>
          </p:nvPr>
        </p:nvSpPr>
        <p:spPr/>
        <p:txBody>
          <a:bodyPr/>
          <a:lstStyle/>
          <a:p>
            <a:fld id="{73DD51A7-3EC9-4188-9EF4-7E663E542DD0}" type="slidenum">
              <a:rPr lang="fr-FR" smtClean="0"/>
              <a:t>‹N°›</a:t>
            </a:fld>
            <a:endParaRPr lang="fr-FR"/>
          </a:p>
        </p:txBody>
      </p:sp>
    </p:spTree>
    <p:extLst>
      <p:ext uri="{BB962C8B-B14F-4D97-AF65-F5344CB8AC3E}">
        <p14:creationId xmlns:p14="http://schemas.microsoft.com/office/powerpoint/2010/main" val="362863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296D5-2B37-4E9B-BCA5-D3F2469DE3B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1AE687B-F4C5-4D6A-B838-48B7C26B84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F568244-B6F3-4868-80E9-1409BC61AF19}"/>
              </a:ext>
            </a:extLst>
          </p:cNvPr>
          <p:cNvSpPr>
            <a:spLocks noGrp="1"/>
          </p:cNvSpPr>
          <p:nvPr>
            <p:ph type="dt" sz="half" idx="10"/>
          </p:nvPr>
        </p:nvSpPr>
        <p:spPr/>
        <p:txBody>
          <a:bodyPr/>
          <a:lstStyle/>
          <a:p>
            <a:fld id="{6A40ECC6-2B9E-48E1-8A20-2C8A5932B30C}" type="datetimeFigureOut">
              <a:rPr lang="fr-FR" smtClean="0"/>
              <a:t>28/11/2022</a:t>
            </a:fld>
            <a:endParaRPr lang="fr-FR"/>
          </a:p>
        </p:txBody>
      </p:sp>
      <p:sp>
        <p:nvSpPr>
          <p:cNvPr id="5" name="Espace réservé du pied de page 4">
            <a:extLst>
              <a:ext uri="{FF2B5EF4-FFF2-40B4-BE49-F238E27FC236}">
                <a16:creationId xmlns:a16="http://schemas.microsoft.com/office/drawing/2014/main" id="{97690A30-E0B8-435A-B59A-5DD1FAF766F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EF850A3-6345-4BC8-B826-CF81A114CC87}"/>
              </a:ext>
            </a:extLst>
          </p:cNvPr>
          <p:cNvSpPr>
            <a:spLocks noGrp="1"/>
          </p:cNvSpPr>
          <p:nvPr>
            <p:ph type="sldNum" sz="quarter" idx="12"/>
          </p:nvPr>
        </p:nvSpPr>
        <p:spPr/>
        <p:txBody>
          <a:bodyPr/>
          <a:lstStyle/>
          <a:p>
            <a:fld id="{73DD51A7-3EC9-4188-9EF4-7E663E542DD0}" type="slidenum">
              <a:rPr lang="fr-FR" smtClean="0"/>
              <a:t>‹N°›</a:t>
            </a:fld>
            <a:endParaRPr lang="fr-FR"/>
          </a:p>
        </p:txBody>
      </p:sp>
    </p:spTree>
    <p:extLst>
      <p:ext uri="{BB962C8B-B14F-4D97-AF65-F5344CB8AC3E}">
        <p14:creationId xmlns:p14="http://schemas.microsoft.com/office/powerpoint/2010/main" val="3499378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2CD54C-F0FB-430A-9761-66DF5ECC1D8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2D513A6-DAC7-468E-9AB1-D1AFFE64C37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7A67060-DBC9-418C-964A-7B4708B8461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E46DC19-06C8-46A4-BA2E-AFB37F63D0CC}"/>
              </a:ext>
            </a:extLst>
          </p:cNvPr>
          <p:cNvSpPr>
            <a:spLocks noGrp="1"/>
          </p:cNvSpPr>
          <p:nvPr>
            <p:ph type="dt" sz="half" idx="10"/>
          </p:nvPr>
        </p:nvSpPr>
        <p:spPr/>
        <p:txBody>
          <a:bodyPr/>
          <a:lstStyle/>
          <a:p>
            <a:fld id="{6A40ECC6-2B9E-48E1-8A20-2C8A5932B30C}" type="datetimeFigureOut">
              <a:rPr lang="fr-FR" smtClean="0"/>
              <a:t>28/11/2022</a:t>
            </a:fld>
            <a:endParaRPr lang="fr-FR"/>
          </a:p>
        </p:txBody>
      </p:sp>
      <p:sp>
        <p:nvSpPr>
          <p:cNvPr id="6" name="Espace réservé du pied de page 5">
            <a:extLst>
              <a:ext uri="{FF2B5EF4-FFF2-40B4-BE49-F238E27FC236}">
                <a16:creationId xmlns:a16="http://schemas.microsoft.com/office/drawing/2014/main" id="{15280A21-B4B1-44AF-BAEE-3D3EB4C8D2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CFC6C4D-D7D8-41FC-B906-C1012DC6F0F6}"/>
              </a:ext>
            </a:extLst>
          </p:cNvPr>
          <p:cNvSpPr>
            <a:spLocks noGrp="1"/>
          </p:cNvSpPr>
          <p:nvPr>
            <p:ph type="sldNum" sz="quarter" idx="12"/>
          </p:nvPr>
        </p:nvSpPr>
        <p:spPr/>
        <p:txBody>
          <a:bodyPr/>
          <a:lstStyle/>
          <a:p>
            <a:fld id="{73DD51A7-3EC9-4188-9EF4-7E663E542DD0}" type="slidenum">
              <a:rPr lang="fr-FR" smtClean="0"/>
              <a:t>‹N°›</a:t>
            </a:fld>
            <a:endParaRPr lang="fr-FR"/>
          </a:p>
        </p:txBody>
      </p:sp>
    </p:spTree>
    <p:extLst>
      <p:ext uri="{BB962C8B-B14F-4D97-AF65-F5344CB8AC3E}">
        <p14:creationId xmlns:p14="http://schemas.microsoft.com/office/powerpoint/2010/main" val="3214723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9E44B7-8581-48D3-8FED-3AF73FA1DBB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BCF2259-7C53-4A08-BADA-82E38813BF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EED4BD4-A802-4E39-A763-B1EC7FC097A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EC04903-D544-448C-94BD-2C0A94B038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A266F5F-2575-45A7-8975-6AC54A5FC34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929F68B-A80E-4C71-9DF6-868E166E7759}"/>
              </a:ext>
            </a:extLst>
          </p:cNvPr>
          <p:cNvSpPr>
            <a:spLocks noGrp="1"/>
          </p:cNvSpPr>
          <p:nvPr>
            <p:ph type="dt" sz="half" idx="10"/>
          </p:nvPr>
        </p:nvSpPr>
        <p:spPr/>
        <p:txBody>
          <a:bodyPr/>
          <a:lstStyle/>
          <a:p>
            <a:fld id="{6A40ECC6-2B9E-48E1-8A20-2C8A5932B30C}" type="datetimeFigureOut">
              <a:rPr lang="fr-FR" smtClean="0"/>
              <a:t>28/11/2022</a:t>
            </a:fld>
            <a:endParaRPr lang="fr-FR"/>
          </a:p>
        </p:txBody>
      </p:sp>
      <p:sp>
        <p:nvSpPr>
          <p:cNvPr id="8" name="Espace réservé du pied de page 7">
            <a:extLst>
              <a:ext uri="{FF2B5EF4-FFF2-40B4-BE49-F238E27FC236}">
                <a16:creationId xmlns:a16="http://schemas.microsoft.com/office/drawing/2014/main" id="{CF819BC6-E5B3-4217-9636-DB3D6939F5C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1C571B6-AA4B-4B15-991D-BDB0BFD56356}"/>
              </a:ext>
            </a:extLst>
          </p:cNvPr>
          <p:cNvSpPr>
            <a:spLocks noGrp="1"/>
          </p:cNvSpPr>
          <p:nvPr>
            <p:ph type="sldNum" sz="quarter" idx="12"/>
          </p:nvPr>
        </p:nvSpPr>
        <p:spPr/>
        <p:txBody>
          <a:bodyPr/>
          <a:lstStyle/>
          <a:p>
            <a:fld id="{73DD51A7-3EC9-4188-9EF4-7E663E542DD0}" type="slidenum">
              <a:rPr lang="fr-FR" smtClean="0"/>
              <a:t>‹N°›</a:t>
            </a:fld>
            <a:endParaRPr lang="fr-FR"/>
          </a:p>
        </p:txBody>
      </p:sp>
    </p:spTree>
    <p:extLst>
      <p:ext uri="{BB962C8B-B14F-4D97-AF65-F5344CB8AC3E}">
        <p14:creationId xmlns:p14="http://schemas.microsoft.com/office/powerpoint/2010/main" val="505977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1409E0-A379-4EE9-9F77-B1EAE6ACFF2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7AAB1D9-E328-4794-B24B-76DC32FF937C}"/>
              </a:ext>
            </a:extLst>
          </p:cNvPr>
          <p:cNvSpPr>
            <a:spLocks noGrp="1"/>
          </p:cNvSpPr>
          <p:nvPr>
            <p:ph type="dt" sz="half" idx="10"/>
          </p:nvPr>
        </p:nvSpPr>
        <p:spPr/>
        <p:txBody>
          <a:bodyPr/>
          <a:lstStyle/>
          <a:p>
            <a:fld id="{6A40ECC6-2B9E-48E1-8A20-2C8A5932B30C}" type="datetimeFigureOut">
              <a:rPr lang="fr-FR" smtClean="0"/>
              <a:t>28/11/2022</a:t>
            </a:fld>
            <a:endParaRPr lang="fr-FR"/>
          </a:p>
        </p:txBody>
      </p:sp>
      <p:sp>
        <p:nvSpPr>
          <p:cNvPr id="4" name="Espace réservé du pied de page 3">
            <a:extLst>
              <a:ext uri="{FF2B5EF4-FFF2-40B4-BE49-F238E27FC236}">
                <a16:creationId xmlns:a16="http://schemas.microsoft.com/office/drawing/2014/main" id="{DF977707-A8F7-44DE-93A9-4F12A94FCDF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F869A9B-12CE-4CF3-9688-590DC80C2F21}"/>
              </a:ext>
            </a:extLst>
          </p:cNvPr>
          <p:cNvSpPr>
            <a:spLocks noGrp="1"/>
          </p:cNvSpPr>
          <p:nvPr>
            <p:ph type="sldNum" sz="quarter" idx="12"/>
          </p:nvPr>
        </p:nvSpPr>
        <p:spPr/>
        <p:txBody>
          <a:bodyPr/>
          <a:lstStyle/>
          <a:p>
            <a:fld id="{73DD51A7-3EC9-4188-9EF4-7E663E542DD0}" type="slidenum">
              <a:rPr lang="fr-FR" smtClean="0"/>
              <a:t>‹N°›</a:t>
            </a:fld>
            <a:endParaRPr lang="fr-FR"/>
          </a:p>
        </p:txBody>
      </p:sp>
    </p:spTree>
    <p:extLst>
      <p:ext uri="{BB962C8B-B14F-4D97-AF65-F5344CB8AC3E}">
        <p14:creationId xmlns:p14="http://schemas.microsoft.com/office/powerpoint/2010/main" val="62518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E4E77C0-2BFC-4E9D-8EDD-A216A10A8028}"/>
              </a:ext>
            </a:extLst>
          </p:cNvPr>
          <p:cNvSpPr>
            <a:spLocks noGrp="1"/>
          </p:cNvSpPr>
          <p:nvPr>
            <p:ph type="dt" sz="half" idx="10"/>
          </p:nvPr>
        </p:nvSpPr>
        <p:spPr/>
        <p:txBody>
          <a:bodyPr/>
          <a:lstStyle/>
          <a:p>
            <a:fld id="{6A40ECC6-2B9E-48E1-8A20-2C8A5932B30C}" type="datetimeFigureOut">
              <a:rPr lang="fr-FR" smtClean="0"/>
              <a:t>28/11/2022</a:t>
            </a:fld>
            <a:endParaRPr lang="fr-FR"/>
          </a:p>
        </p:txBody>
      </p:sp>
      <p:sp>
        <p:nvSpPr>
          <p:cNvPr id="3" name="Espace réservé du pied de page 2">
            <a:extLst>
              <a:ext uri="{FF2B5EF4-FFF2-40B4-BE49-F238E27FC236}">
                <a16:creationId xmlns:a16="http://schemas.microsoft.com/office/drawing/2014/main" id="{85CB5C98-6429-4485-8082-9748FAB9AC4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05DB390-3BF2-49BA-A0F0-5F40DCE84D4B}"/>
              </a:ext>
            </a:extLst>
          </p:cNvPr>
          <p:cNvSpPr>
            <a:spLocks noGrp="1"/>
          </p:cNvSpPr>
          <p:nvPr>
            <p:ph type="sldNum" sz="quarter" idx="12"/>
          </p:nvPr>
        </p:nvSpPr>
        <p:spPr/>
        <p:txBody>
          <a:bodyPr/>
          <a:lstStyle/>
          <a:p>
            <a:fld id="{73DD51A7-3EC9-4188-9EF4-7E663E542DD0}" type="slidenum">
              <a:rPr lang="fr-FR" smtClean="0"/>
              <a:t>‹N°›</a:t>
            </a:fld>
            <a:endParaRPr lang="fr-FR"/>
          </a:p>
        </p:txBody>
      </p:sp>
    </p:spTree>
    <p:extLst>
      <p:ext uri="{BB962C8B-B14F-4D97-AF65-F5344CB8AC3E}">
        <p14:creationId xmlns:p14="http://schemas.microsoft.com/office/powerpoint/2010/main" val="893759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8BE5D2-B334-4894-98F6-5B568608B0F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5D22F30-997D-48DB-916B-C3C0CCBC3A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6B89A5D-F059-4F67-A005-161E34528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9A96BC-F232-4A73-9215-724CA59206F8}"/>
              </a:ext>
            </a:extLst>
          </p:cNvPr>
          <p:cNvSpPr>
            <a:spLocks noGrp="1"/>
          </p:cNvSpPr>
          <p:nvPr>
            <p:ph type="dt" sz="half" idx="10"/>
          </p:nvPr>
        </p:nvSpPr>
        <p:spPr/>
        <p:txBody>
          <a:bodyPr/>
          <a:lstStyle/>
          <a:p>
            <a:fld id="{6A40ECC6-2B9E-48E1-8A20-2C8A5932B30C}" type="datetimeFigureOut">
              <a:rPr lang="fr-FR" smtClean="0"/>
              <a:t>28/11/2022</a:t>
            </a:fld>
            <a:endParaRPr lang="fr-FR"/>
          </a:p>
        </p:txBody>
      </p:sp>
      <p:sp>
        <p:nvSpPr>
          <p:cNvPr id="6" name="Espace réservé du pied de page 5">
            <a:extLst>
              <a:ext uri="{FF2B5EF4-FFF2-40B4-BE49-F238E27FC236}">
                <a16:creationId xmlns:a16="http://schemas.microsoft.com/office/drawing/2014/main" id="{28A55BBB-7F73-428F-9A37-D9F3E64F47E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663A468-9B08-4B34-95F6-1035FD968653}"/>
              </a:ext>
            </a:extLst>
          </p:cNvPr>
          <p:cNvSpPr>
            <a:spLocks noGrp="1"/>
          </p:cNvSpPr>
          <p:nvPr>
            <p:ph type="sldNum" sz="quarter" idx="12"/>
          </p:nvPr>
        </p:nvSpPr>
        <p:spPr/>
        <p:txBody>
          <a:bodyPr/>
          <a:lstStyle/>
          <a:p>
            <a:fld id="{73DD51A7-3EC9-4188-9EF4-7E663E542DD0}" type="slidenum">
              <a:rPr lang="fr-FR" smtClean="0"/>
              <a:t>‹N°›</a:t>
            </a:fld>
            <a:endParaRPr lang="fr-FR"/>
          </a:p>
        </p:txBody>
      </p:sp>
    </p:spTree>
    <p:extLst>
      <p:ext uri="{BB962C8B-B14F-4D97-AF65-F5344CB8AC3E}">
        <p14:creationId xmlns:p14="http://schemas.microsoft.com/office/powerpoint/2010/main" val="2921233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51BB33-660D-40BF-BA44-A9B051EC8CD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8114762-8E0C-4B90-85A7-ADF96BAA30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F28A601-B626-40B1-87E8-D951544F9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79B75E8-F371-44FC-A985-73AF5835A002}"/>
              </a:ext>
            </a:extLst>
          </p:cNvPr>
          <p:cNvSpPr>
            <a:spLocks noGrp="1"/>
          </p:cNvSpPr>
          <p:nvPr>
            <p:ph type="dt" sz="half" idx="10"/>
          </p:nvPr>
        </p:nvSpPr>
        <p:spPr/>
        <p:txBody>
          <a:bodyPr/>
          <a:lstStyle/>
          <a:p>
            <a:fld id="{6A40ECC6-2B9E-48E1-8A20-2C8A5932B30C}" type="datetimeFigureOut">
              <a:rPr lang="fr-FR" smtClean="0"/>
              <a:t>28/11/2022</a:t>
            </a:fld>
            <a:endParaRPr lang="fr-FR"/>
          </a:p>
        </p:txBody>
      </p:sp>
      <p:sp>
        <p:nvSpPr>
          <p:cNvPr id="6" name="Espace réservé du pied de page 5">
            <a:extLst>
              <a:ext uri="{FF2B5EF4-FFF2-40B4-BE49-F238E27FC236}">
                <a16:creationId xmlns:a16="http://schemas.microsoft.com/office/drawing/2014/main" id="{9FE10E2E-DE28-480F-92E1-608B3F338E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C197538-DFA0-4198-A977-AB6E876DE74F}"/>
              </a:ext>
            </a:extLst>
          </p:cNvPr>
          <p:cNvSpPr>
            <a:spLocks noGrp="1"/>
          </p:cNvSpPr>
          <p:nvPr>
            <p:ph type="sldNum" sz="quarter" idx="12"/>
          </p:nvPr>
        </p:nvSpPr>
        <p:spPr/>
        <p:txBody>
          <a:bodyPr/>
          <a:lstStyle/>
          <a:p>
            <a:fld id="{73DD51A7-3EC9-4188-9EF4-7E663E542DD0}" type="slidenum">
              <a:rPr lang="fr-FR" smtClean="0"/>
              <a:t>‹N°›</a:t>
            </a:fld>
            <a:endParaRPr lang="fr-FR"/>
          </a:p>
        </p:txBody>
      </p:sp>
    </p:spTree>
    <p:extLst>
      <p:ext uri="{BB962C8B-B14F-4D97-AF65-F5344CB8AC3E}">
        <p14:creationId xmlns:p14="http://schemas.microsoft.com/office/powerpoint/2010/main" val="416411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E140FD1-5B4D-472E-BD8E-F8693170B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A3ABDB4-E098-4073-9C1D-E3DA0A7419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517414B1-A680-4ECF-ACBD-B969AE8A55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0ECC6-2B9E-48E1-8A20-2C8A5932B30C}" type="datetimeFigureOut">
              <a:rPr lang="fr-FR" smtClean="0"/>
              <a:t>28/11/2022</a:t>
            </a:fld>
            <a:endParaRPr lang="fr-FR"/>
          </a:p>
        </p:txBody>
      </p:sp>
      <p:sp>
        <p:nvSpPr>
          <p:cNvPr id="5" name="Espace réservé du pied de page 4">
            <a:extLst>
              <a:ext uri="{FF2B5EF4-FFF2-40B4-BE49-F238E27FC236}">
                <a16:creationId xmlns:a16="http://schemas.microsoft.com/office/drawing/2014/main" id="{7C0DE15C-870E-42FF-8D3D-64811E4CE0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8E03C4C-4AF6-4B5D-8A4F-C2138024CA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D51A7-3EC9-4188-9EF4-7E663E542DD0}" type="slidenum">
              <a:rPr lang="fr-FR" smtClean="0"/>
              <a:t>‹N°›</a:t>
            </a:fld>
            <a:endParaRPr lang="fr-FR"/>
          </a:p>
        </p:txBody>
      </p:sp>
      <p:sp>
        <p:nvSpPr>
          <p:cNvPr id="7" name="Rectangle 6">
            <a:extLst>
              <a:ext uri="{FF2B5EF4-FFF2-40B4-BE49-F238E27FC236}">
                <a16:creationId xmlns:a16="http://schemas.microsoft.com/office/drawing/2014/main" id="{8A9BF7D5-611C-4C43-A37A-6069098C0761}"/>
              </a:ext>
            </a:extLst>
          </p:cNvPr>
          <p:cNvSpPr/>
          <p:nvPr userDrawn="1"/>
        </p:nvSpPr>
        <p:spPr>
          <a:xfrm>
            <a:off x="195309" y="0"/>
            <a:ext cx="1038687"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3">
            <a:extLst>
              <a:ext uri="{FF2B5EF4-FFF2-40B4-BE49-F238E27FC236}">
                <a16:creationId xmlns:a16="http://schemas.microsoft.com/office/drawing/2014/main" id="{4E037F1B-6A1F-4132-A26C-ECB4ACE8F675}"/>
              </a:ext>
            </a:extLst>
          </p:cNvPr>
          <p:cNvSpPr txBox="1">
            <a:spLocks/>
          </p:cNvSpPr>
          <p:nvPr userDrawn="1"/>
        </p:nvSpPr>
        <p:spPr>
          <a:xfrm>
            <a:off x="245985" y="6431870"/>
            <a:ext cx="937334" cy="426129"/>
          </a:xfrm>
          <a:prstGeom prst="rect">
            <a:avLst/>
          </a:prstGeom>
        </p:spPr>
        <p:txBody>
          <a:bodyPr/>
          <a:lstStyle>
            <a:defPPr>
              <a:defRPr lang="fr-FR"/>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6A40ECC6-2B9E-48E1-8A20-2C8A5932B30C}" type="datetimeFigureOut">
              <a:rPr lang="fr-FR" sz="1200" smtClean="0"/>
              <a:pPr algn="ctr"/>
              <a:t>28/11/2022</a:t>
            </a:fld>
            <a:endParaRPr lang="fr-FR" sz="1200" dirty="0"/>
          </a:p>
          <a:p>
            <a:pPr algn="ctr"/>
            <a:r>
              <a:rPr lang="fr-FR" sz="1200" dirty="0"/>
              <a:t>MSH Tours</a:t>
            </a:r>
          </a:p>
        </p:txBody>
      </p:sp>
    </p:spTree>
    <p:extLst>
      <p:ext uri="{BB962C8B-B14F-4D97-AF65-F5344CB8AC3E}">
        <p14:creationId xmlns:p14="http://schemas.microsoft.com/office/powerpoint/2010/main" val="365849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tiff"/></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cidoc-crm-game.org/node/3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4E2F5-B754-4102-9029-8B522C70CF81}"/>
              </a:ext>
            </a:extLst>
          </p:cNvPr>
          <p:cNvSpPr>
            <a:spLocks noGrp="1"/>
          </p:cNvSpPr>
          <p:nvPr>
            <p:ph type="ctrTitle"/>
          </p:nvPr>
        </p:nvSpPr>
        <p:spPr>
          <a:xfrm>
            <a:off x="1649186" y="1131241"/>
            <a:ext cx="10058400" cy="2387600"/>
          </a:xfrm>
        </p:spPr>
        <p:txBody>
          <a:bodyPr>
            <a:normAutofit fontScale="90000"/>
          </a:bodyPr>
          <a:lstStyle/>
          <a:p>
            <a:r>
              <a:rPr lang="fr-FR" dirty="0"/>
              <a:t>Utiliser le CIDOC CRM pour porter les données archéologiques sur le Web sémantique</a:t>
            </a:r>
          </a:p>
        </p:txBody>
      </p:sp>
      <p:sp>
        <p:nvSpPr>
          <p:cNvPr id="3" name="Sous-titre 2">
            <a:extLst>
              <a:ext uri="{FF2B5EF4-FFF2-40B4-BE49-F238E27FC236}">
                <a16:creationId xmlns:a16="http://schemas.microsoft.com/office/drawing/2014/main" id="{3726FFB8-F50E-412F-85A2-139F756BC9CB}"/>
              </a:ext>
            </a:extLst>
          </p:cNvPr>
          <p:cNvSpPr>
            <a:spLocks noGrp="1"/>
          </p:cNvSpPr>
          <p:nvPr>
            <p:ph type="subTitle" idx="1"/>
          </p:nvPr>
        </p:nvSpPr>
        <p:spPr>
          <a:xfrm>
            <a:off x="2118804" y="4571999"/>
            <a:ext cx="9144000" cy="1032029"/>
          </a:xfrm>
        </p:spPr>
        <p:txBody>
          <a:bodyPr/>
          <a:lstStyle/>
          <a:p>
            <a:r>
              <a:rPr lang="fr-FR" dirty="0"/>
              <a:t>Olivier Marlet</a:t>
            </a:r>
          </a:p>
        </p:txBody>
      </p:sp>
    </p:spTree>
    <p:extLst>
      <p:ext uri="{BB962C8B-B14F-4D97-AF65-F5344CB8AC3E}">
        <p14:creationId xmlns:p14="http://schemas.microsoft.com/office/powerpoint/2010/main" val="816934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0E140D-F408-4FB5-A2A3-2A2BCFD8249C}"/>
              </a:ext>
            </a:extLst>
          </p:cNvPr>
          <p:cNvSpPr>
            <a:spLocks noGrp="1"/>
          </p:cNvSpPr>
          <p:nvPr>
            <p:ph type="title"/>
          </p:nvPr>
        </p:nvSpPr>
        <p:spPr/>
        <p:txBody>
          <a:bodyPr/>
          <a:lstStyle/>
          <a:p>
            <a:r>
              <a:rPr lang="fr-FR" dirty="0"/>
              <a:t>Comment faire un appariement ?</a:t>
            </a:r>
          </a:p>
        </p:txBody>
      </p:sp>
      <p:pic>
        <p:nvPicPr>
          <p:cNvPr id="5" name="Shape 175" descr="Illustrations drafts (6).png">
            <a:extLst>
              <a:ext uri="{FF2B5EF4-FFF2-40B4-BE49-F238E27FC236}">
                <a16:creationId xmlns:a16="http://schemas.microsoft.com/office/drawing/2014/main" id="{8110C34F-F005-48C4-8B94-5BE365DF35F5}"/>
              </a:ext>
            </a:extLst>
          </p:cNvPr>
          <p:cNvPicPr preferRelativeResize="0"/>
          <p:nvPr/>
        </p:nvPicPr>
        <p:blipFill>
          <a:blip r:embed="rId2">
            <a:alphaModFix/>
          </a:blip>
          <a:stretch>
            <a:fillRect/>
          </a:stretch>
        </p:blipFill>
        <p:spPr>
          <a:xfrm>
            <a:off x="5788240" y="2017363"/>
            <a:ext cx="6048311" cy="4504493"/>
          </a:xfrm>
          <a:prstGeom prst="rect">
            <a:avLst/>
          </a:prstGeom>
          <a:noFill/>
          <a:ln>
            <a:noFill/>
          </a:ln>
        </p:spPr>
      </p:pic>
      <p:sp>
        <p:nvSpPr>
          <p:cNvPr id="4" name="Espace réservé du contenu 2">
            <a:extLst>
              <a:ext uri="{FF2B5EF4-FFF2-40B4-BE49-F238E27FC236}">
                <a16:creationId xmlns:a16="http://schemas.microsoft.com/office/drawing/2014/main" id="{FECEC77A-B30A-4ABD-B6FB-E3316073D7BC}"/>
              </a:ext>
            </a:extLst>
          </p:cNvPr>
          <p:cNvSpPr>
            <a:spLocks noGrp="1"/>
          </p:cNvSpPr>
          <p:nvPr>
            <p:ph idx="1"/>
          </p:nvPr>
        </p:nvSpPr>
        <p:spPr>
          <a:xfrm>
            <a:off x="1846554" y="1454695"/>
            <a:ext cx="8229600" cy="1909942"/>
          </a:xfrm>
          <a:noFill/>
        </p:spPr>
        <p:txBody>
          <a:bodyPr>
            <a:normAutofit/>
          </a:bodyPr>
          <a:lstStyle/>
          <a:p>
            <a:r>
              <a:rPr lang="fr-FR" dirty="0"/>
              <a:t>Comprendre ce qu’est une ontologie</a:t>
            </a:r>
          </a:p>
          <a:p>
            <a:r>
              <a:rPr lang="fr-FR" dirty="0"/>
              <a:t>Comprendre le fonctionnement d’une ontologie</a:t>
            </a:r>
          </a:p>
          <a:p>
            <a:r>
              <a:rPr lang="fr-FR" dirty="0"/>
              <a:t>Comprendre les concepts de haut niveau</a:t>
            </a:r>
          </a:p>
          <a:p>
            <a:r>
              <a:rPr lang="fr-FR" dirty="0"/>
              <a:t>Apprendre en pratiquant !</a:t>
            </a:r>
          </a:p>
        </p:txBody>
      </p:sp>
      <p:grpSp>
        <p:nvGrpSpPr>
          <p:cNvPr id="6" name="Shape 166">
            <a:extLst>
              <a:ext uri="{FF2B5EF4-FFF2-40B4-BE49-F238E27FC236}">
                <a16:creationId xmlns:a16="http://schemas.microsoft.com/office/drawing/2014/main" id="{32010A79-F509-4568-984D-0CC952E68F85}"/>
              </a:ext>
            </a:extLst>
          </p:cNvPr>
          <p:cNvGrpSpPr/>
          <p:nvPr/>
        </p:nvGrpSpPr>
        <p:grpSpPr>
          <a:xfrm>
            <a:off x="1846554" y="3597804"/>
            <a:ext cx="427446" cy="3013016"/>
            <a:chOff x="5927625" y="2664475"/>
            <a:chExt cx="623100" cy="3677550"/>
          </a:xfrm>
        </p:grpSpPr>
        <p:sp>
          <p:nvSpPr>
            <p:cNvPr id="7" name="Shape 167">
              <a:extLst>
                <a:ext uri="{FF2B5EF4-FFF2-40B4-BE49-F238E27FC236}">
                  <a16:creationId xmlns:a16="http://schemas.microsoft.com/office/drawing/2014/main" id="{B865DC1C-33FD-41E7-B660-7C9A98F43B6B}"/>
                </a:ext>
              </a:extLst>
            </p:cNvPr>
            <p:cNvSpPr/>
            <p:nvPr/>
          </p:nvSpPr>
          <p:spPr>
            <a:xfrm>
              <a:off x="5927625" y="3738725"/>
              <a:ext cx="623100" cy="454800"/>
            </a:xfrm>
            <a:prstGeom prst="rect">
              <a:avLst/>
            </a:prstGeom>
            <a:solidFill>
              <a:srgbClr val="7F6000"/>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168">
              <a:extLst>
                <a:ext uri="{FF2B5EF4-FFF2-40B4-BE49-F238E27FC236}">
                  <a16:creationId xmlns:a16="http://schemas.microsoft.com/office/drawing/2014/main" id="{490C28FE-18CB-43DC-A62F-D6591B03632D}"/>
                </a:ext>
              </a:extLst>
            </p:cNvPr>
            <p:cNvSpPr/>
            <p:nvPr/>
          </p:nvSpPr>
          <p:spPr>
            <a:xfrm>
              <a:off x="5927625" y="2664475"/>
              <a:ext cx="623100" cy="454800"/>
            </a:xfrm>
            <a:prstGeom prst="rect">
              <a:avLst/>
            </a:prstGeom>
            <a:solidFill>
              <a:srgbClr val="6FA8DC"/>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9" name="Shape 169">
              <a:extLst>
                <a:ext uri="{FF2B5EF4-FFF2-40B4-BE49-F238E27FC236}">
                  <a16:creationId xmlns:a16="http://schemas.microsoft.com/office/drawing/2014/main" id="{093AD683-40BF-487D-8666-76D2AC2F479C}"/>
                </a:ext>
              </a:extLst>
            </p:cNvPr>
            <p:cNvSpPr/>
            <p:nvPr/>
          </p:nvSpPr>
          <p:spPr>
            <a:xfrm>
              <a:off x="5927625" y="3201600"/>
              <a:ext cx="623100" cy="454800"/>
            </a:xfrm>
            <a:prstGeom prst="rect">
              <a:avLst/>
            </a:prstGeom>
            <a:solidFill>
              <a:srgbClr val="F5A6E5"/>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0" name="Shape 170">
              <a:extLst>
                <a:ext uri="{FF2B5EF4-FFF2-40B4-BE49-F238E27FC236}">
                  <a16:creationId xmlns:a16="http://schemas.microsoft.com/office/drawing/2014/main" id="{64C6DF03-D2FD-4DF6-BE91-E5FFB8FA686C}"/>
                </a:ext>
              </a:extLst>
            </p:cNvPr>
            <p:cNvSpPr/>
            <p:nvPr/>
          </p:nvSpPr>
          <p:spPr>
            <a:xfrm>
              <a:off x="5927625" y="4275850"/>
              <a:ext cx="623100" cy="454800"/>
            </a:xfrm>
            <a:prstGeom prst="rect">
              <a:avLst/>
            </a:prstGeom>
            <a:solidFill>
              <a:srgbClr val="FFFF00"/>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1" name="Shape 171">
              <a:extLst>
                <a:ext uri="{FF2B5EF4-FFF2-40B4-BE49-F238E27FC236}">
                  <a16:creationId xmlns:a16="http://schemas.microsoft.com/office/drawing/2014/main" id="{0202460E-2F18-47AF-A76C-A43D5FEF0929}"/>
                </a:ext>
              </a:extLst>
            </p:cNvPr>
            <p:cNvSpPr/>
            <p:nvPr/>
          </p:nvSpPr>
          <p:spPr>
            <a:xfrm>
              <a:off x="5927625" y="4812975"/>
              <a:ext cx="623100" cy="454800"/>
            </a:xfrm>
            <a:prstGeom prst="rect">
              <a:avLst/>
            </a:prstGeom>
            <a:solidFill>
              <a:srgbClr val="D9D9D9"/>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2" name="Shape 172">
              <a:extLst>
                <a:ext uri="{FF2B5EF4-FFF2-40B4-BE49-F238E27FC236}">
                  <a16:creationId xmlns:a16="http://schemas.microsoft.com/office/drawing/2014/main" id="{37708D68-4E0E-45A1-87F0-4AC17791A011}"/>
                </a:ext>
              </a:extLst>
            </p:cNvPr>
            <p:cNvSpPr/>
            <p:nvPr/>
          </p:nvSpPr>
          <p:spPr>
            <a:xfrm>
              <a:off x="5927625" y="5350100"/>
              <a:ext cx="623100" cy="454800"/>
            </a:xfrm>
            <a:prstGeom prst="rect">
              <a:avLst/>
            </a:prstGeom>
            <a:solidFill>
              <a:srgbClr val="666666"/>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 name="Shape 173">
              <a:extLst>
                <a:ext uri="{FF2B5EF4-FFF2-40B4-BE49-F238E27FC236}">
                  <a16:creationId xmlns:a16="http://schemas.microsoft.com/office/drawing/2014/main" id="{2C314DD2-F5A9-4D4D-BCAE-50D1CC44E853}"/>
                </a:ext>
              </a:extLst>
            </p:cNvPr>
            <p:cNvSpPr/>
            <p:nvPr/>
          </p:nvSpPr>
          <p:spPr>
            <a:xfrm>
              <a:off x="5927625" y="5887225"/>
              <a:ext cx="623100" cy="454800"/>
            </a:xfrm>
            <a:prstGeom prst="rect">
              <a:avLst/>
            </a:prstGeom>
            <a:solidFill>
              <a:srgbClr val="6AA84F"/>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grpSp>
      <p:sp>
        <p:nvSpPr>
          <p:cNvPr id="14" name="Shape 174">
            <a:extLst>
              <a:ext uri="{FF2B5EF4-FFF2-40B4-BE49-F238E27FC236}">
                <a16:creationId xmlns:a16="http://schemas.microsoft.com/office/drawing/2014/main" id="{9D50E6FD-4BD2-44DB-BB97-6F6BBFEC9637}"/>
              </a:ext>
            </a:extLst>
          </p:cNvPr>
          <p:cNvSpPr txBox="1"/>
          <p:nvPr/>
        </p:nvSpPr>
        <p:spPr>
          <a:xfrm>
            <a:off x="2386461" y="3597804"/>
            <a:ext cx="2358371" cy="3013016"/>
          </a:xfrm>
          <a:prstGeom prst="rect">
            <a:avLst/>
          </a:prstGeom>
          <a:noFill/>
          <a:ln>
            <a:noFill/>
          </a:ln>
        </p:spPr>
        <p:txBody>
          <a:bodyPr lIns="91425" tIns="91425" rIns="91425" bIns="91425" anchor="t" anchorCtr="0">
            <a:noAutofit/>
          </a:bodyPr>
          <a:lstStyle/>
          <a:p>
            <a:pPr lvl="0" rtl="0">
              <a:spcBef>
                <a:spcPts val="0"/>
              </a:spcBef>
              <a:spcAft>
                <a:spcPts val="1200"/>
              </a:spcAft>
              <a:buNone/>
            </a:pPr>
            <a:r>
              <a:rPr lang="en-GB" dirty="0">
                <a:solidFill>
                  <a:srgbClr val="ADADAD"/>
                </a:solidFill>
              </a:rPr>
              <a:t>Temporal Entities</a:t>
            </a:r>
          </a:p>
          <a:p>
            <a:pPr lvl="0" rtl="0">
              <a:spcBef>
                <a:spcPts val="0"/>
              </a:spcBef>
              <a:spcAft>
                <a:spcPts val="1200"/>
              </a:spcAft>
              <a:buNone/>
            </a:pPr>
            <a:r>
              <a:rPr lang="en-GB" dirty="0">
                <a:solidFill>
                  <a:srgbClr val="ADADAD"/>
                </a:solidFill>
              </a:rPr>
              <a:t>Actors</a:t>
            </a:r>
          </a:p>
          <a:p>
            <a:pPr lvl="0" rtl="0">
              <a:spcBef>
                <a:spcPts val="0"/>
              </a:spcBef>
              <a:spcAft>
                <a:spcPts val="1200"/>
              </a:spcAft>
              <a:buNone/>
            </a:pPr>
            <a:r>
              <a:rPr lang="en-GB" dirty="0">
                <a:solidFill>
                  <a:srgbClr val="ADADAD"/>
                </a:solidFill>
              </a:rPr>
              <a:t>Physical things</a:t>
            </a:r>
          </a:p>
          <a:p>
            <a:pPr lvl="0" rtl="0">
              <a:spcBef>
                <a:spcPts val="0"/>
              </a:spcBef>
              <a:spcAft>
                <a:spcPts val="1200"/>
              </a:spcAft>
              <a:buNone/>
            </a:pPr>
            <a:r>
              <a:rPr lang="en-GB" dirty="0">
                <a:solidFill>
                  <a:srgbClr val="ADADAD"/>
                </a:solidFill>
              </a:rPr>
              <a:t>Conceptual things</a:t>
            </a:r>
          </a:p>
          <a:p>
            <a:pPr lvl="0" rtl="0">
              <a:spcBef>
                <a:spcPts val="0"/>
              </a:spcBef>
              <a:spcAft>
                <a:spcPts val="1200"/>
              </a:spcAft>
              <a:buNone/>
            </a:pPr>
            <a:r>
              <a:rPr lang="en-GB" dirty="0">
                <a:solidFill>
                  <a:srgbClr val="ADADAD"/>
                </a:solidFill>
              </a:rPr>
              <a:t>Appellation</a:t>
            </a:r>
          </a:p>
          <a:p>
            <a:pPr lvl="0" rtl="0">
              <a:spcBef>
                <a:spcPts val="0"/>
              </a:spcBef>
              <a:spcAft>
                <a:spcPts val="1200"/>
              </a:spcAft>
              <a:buNone/>
            </a:pPr>
            <a:r>
              <a:rPr lang="en-GB" dirty="0">
                <a:solidFill>
                  <a:srgbClr val="ADADAD"/>
                </a:solidFill>
              </a:rPr>
              <a:t>Types</a:t>
            </a:r>
          </a:p>
          <a:p>
            <a:pPr lvl="0" rtl="0">
              <a:spcBef>
                <a:spcPts val="0"/>
              </a:spcBef>
              <a:spcAft>
                <a:spcPts val="1200"/>
              </a:spcAft>
              <a:buNone/>
            </a:pPr>
            <a:r>
              <a:rPr lang="en-GB" dirty="0">
                <a:solidFill>
                  <a:srgbClr val="ADADAD"/>
                </a:solidFill>
              </a:rPr>
              <a:t>Places</a:t>
            </a:r>
          </a:p>
          <a:p>
            <a:pPr lvl="0" rtl="0">
              <a:spcBef>
                <a:spcPts val="0"/>
              </a:spcBef>
              <a:spcAft>
                <a:spcPts val="1200"/>
              </a:spcAft>
              <a:buNone/>
            </a:pPr>
            <a:endParaRPr sz="1800" dirty="0">
              <a:solidFill>
                <a:srgbClr val="ADADAD"/>
              </a:solidFill>
            </a:endParaRPr>
          </a:p>
        </p:txBody>
      </p:sp>
    </p:spTree>
    <p:extLst>
      <p:ext uri="{BB962C8B-B14F-4D97-AF65-F5344CB8AC3E}">
        <p14:creationId xmlns:p14="http://schemas.microsoft.com/office/powerpoint/2010/main" val="3570224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7D4FD-F0A4-4037-AC7A-C618AE700386}"/>
              </a:ext>
            </a:extLst>
          </p:cNvPr>
          <p:cNvSpPr>
            <a:spLocks noGrp="1"/>
          </p:cNvSpPr>
          <p:nvPr>
            <p:ph type="title"/>
          </p:nvPr>
        </p:nvSpPr>
        <p:spPr/>
        <p:txBody>
          <a:bodyPr/>
          <a:lstStyle/>
          <a:p>
            <a:r>
              <a:rPr lang="fr-FR" dirty="0"/>
              <a:t>Du générique au spécifique</a:t>
            </a:r>
          </a:p>
        </p:txBody>
      </p:sp>
      <p:sp>
        <p:nvSpPr>
          <p:cNvPr id="4" name="Espace réservé du contenu 2">
            <a:extLst>
              <a:ext uri="{FF2B5EF4-FFF2-40B4-BE49-F238E27FC236}">
                <a16:creationId xmlns:a16="http://schemas.microsoft.com/office/drawing/2014/main" id="{AA8FBE4E-413A-4459-ADAD-7A4D1F80CAA2}"/>
              </a:ext>
            </a:extLst>
          </p:cNvPr>
          <p:cNvSpPr>
            <a:spLocks noGrp="1"/>
          </p:cNvSpPr>
          <p:nvPr>
            <p:ph idx="1"/>
          </p:nvPr>
        </p:nvSpPr>
        <p:spPr>
          <a:xfrm>
            <a:off x="1846263" y="1825625"/>
            <a:ext cx="9507537" cy="4351338"/>
          </a:xfrm>
        </p:spPr>
        <p:txBody>
          <a:bodyPr/>
          <a:lstStyle/>
          <a:p>
            <a:r>
              <a:rPr lang="fr-FR" dirty="0"/>
              <a:t>Chaque sous-entité hérite des propriétés de ses ancêtres.</a:t>
            </a:r>
          </a:p>
          <a:p>
            <a:pPr marL="0" indent="0">
              <a:buNone/>
            </a:pPr>
            <a:endParaRPr lang="fr-FR" dirty="0"/>
          </a:p>
          <a:p>
            <a:pPr marL="0" indent="0">
              <a:buNone/>
            </a:pPr>
            <a:r>
              <a:rPr lang="fr-FR" dirty="0"/>
              <a:t>Mapping :</a:t>
            </a:r>
          </a:p>
          <a:p>
            <a:r>
              <a:rPr lang="fr-FR" dirty="0"/>
              <a:t>Trouver la bonne branche</a:t>
            </a:r>
          </a:p>
          <a:p>
            <a:r>
              <a:rPr lang="fr-FR" dirty="0"/>
              <a:t>Descendre jusqu’au plus spécifique (correspondance sémantique)</a:t>
            </a:r>
          </a:p>
          <a:p>
            <a:pPr marL="0" indent="0">
              <a:buNone/>
            </a:pPr>
            <a:endParaRPr lang="fr-FR" dirty="0"/>
          </a:p>
        </p:txBody>
      </p:sp>
      <p:pic>
        <p:nvPicPr>
          <p:cNvPr id="5" name="Shape 215" descr="limbo.jpg">
            <a:extLst>
              <a:ext uri="{FF2B5EF4-FFF2-40B4-BE49-F238E27FC236}">
                <a16:creationId xmlns:a16="http://schemas.microsoft.com/office/drawing/2014/main" id="{D3C0FA78-9FA9-4E15-A9ED-CC476E54D870}"/>
              </a:ext>
            </a:extLst>
          </p:cNvPr>
          <p:cNvPicPr preferRelativeResize="0"/>
          <p:nvPr/>
        </p:nvPicPr>
        <p:blipFill>
          <a:blip r:embed="rId2">
            <a:alphaModFix/>
          </a:blip>
          <a:stretch>
            <a:fillRect/>
          </a:stretch>
        </p:blipFill>
        <p:spPr>
          <a:xfrm>
            <a:off x="1846263" y="4272520"/>
            <a:ext cx="2461661" cy="2424736"/>
          </a:xfrm>
          <a:prstGeom prst="rect">
            <a:avLst/>
          </a:prstGeom>
          <a:noFill/>
          <a:ln>
            <a:noFill/>
          </a:ln>
        </p:spPr>
      </p:pic>
      <p:sp>
        <p:nvSpPr>
          <p:cNvPr id="6" name="Shape 216">
            <a:extLst>
              <a:ext uri="{FF2B5EF4-FFF2-40B4-BE49-F238E27FC236}">
                <a16:creationId xmlns:a16="http://schemas.microsoft.com/office/drawing/2014/main" id="{0DACBEBC-3154-4852-8A92-F8A6276FFDC4}"/>
              </a:ext>
            </a:extLst>
          </p:cNvPr>
          <p:cNvSpPr/>
          <p:nvPr/>
        </p:nvSpPr>
        <p:spPr>
          <a:xfrm>
            <a:off x="5611366" y="4387136"/>
            <a:ext cx="1557300" cy="291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sz="1600" dirty="0"/>
              <a:t>E1 Entity</a:t>
            </a:r>
          </a:p>
        </p:txBody>
      </p:sp>
      <p:sp>
        <p:nvSpPr>
          <p:cNvPr id="7" name="Shape 217">
            <a:extLst>
              <a:ext uri="{FF2B5EF4-FFF2-40B4-BE49-F238E27FC236}">
                <a16:creationId xmlns:a16="http://schemas.microsoft.com/office/drawing/2014/main" id="{22CE139C-1EA6-453A-891D-B25ECF072CAF}"/>
              </a:ext>
            </a:extLst>
          </p:cNvPr>
          <p:cNvSpPr/>
          <p:nvPr/>
        </p:nvSpPr>
        <p:spPr>
          <a:xfrm>
            <a:off x="6873862" y="4980145"/>
            <a:ext cx="1914000" cy="291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sz="1600" dirty="0"/>
              <a:t>E2 Temporal Entity</a:t>
            </a:r>
          </a:p>
        </p:txBody>
      </p:sp>
      <p:sp>
        <p:nvSpPr>
          <p:cNvPr id="8" name="Shape 218">
            <a:extLst>
              <a:ext uri="{FF2B5EF4-FFF2-40B4-BE49-F238E27FC236}">
                <a16:creationId xmlns:a16="http://schemas.microsoft.com/office/drawing/2014/main" id="{1E1035AC-5642-4FE5-BF5E-C2E12A7B1EEB}"/>
              </a:ext>
            </a:extLst>
          </p:cNvPr>
          <p:cNvSpPr/>
          <p:nvPr/>
        </p:nvSpPr>
        <p:spPr>
          <a:xfrm>
            <a:off x="8307416" y="5573154"/>
            <a:ext cx="1914000" cy="291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sz="1600" dirty="0"/>
              <a:t>E4 Period</a:t>
            </a:r>
          </a:p>
        </p:txBody>
      </p:sp>
      <p:sp>
        <p:nvSpPr>
          <p:cNvPr id="9" name="Shape 219">
            <a:extLst>
              <a:ext uri="{FF2B5EF4-FFF2-40B4-BE49-F238E27FC236}">
                <a16:creationId xmlns:a16="http://schemas.microsoft.com/office/drawing/2014/main" id="{EED6A727-B826-4296-812E-7E805D6116E6}"/>
              </a:ext>
            </a:extLst>
          </p:cNvPr>
          <p:cNvSpPr/>
          <p:nvPr/>
        </p:nvSpPr>
        <p:spPr>
          <a:xfrm>
            <a:off x="9768121" y="6179852"/>
            <a:ext cx="1914000" cy="291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sz="1600"/>
              <a:t>E5 Event</a:t>
            </a:r>
          </a:p>
        </p:txBody>
      </p:sp>
      <p:cxnSp>
        <p:nvCxnSpPr>
          <p:cNvPr id="10" name="Shape 220">
            <a:extLst>
              <a:ext uri="{FF2B5EF4-FFF2-40B4-BE49-F238E27FC236}">
                <a16:creationId xmlns:a16="http://schemas.microsoft.com/office/drawing/2014/main" id="{2ED8F2B8-38E2-4EC5-AF51-811071163F27}"/>
              </a:ext>
            </a:extLst>
          </p:cNvPr>
          <p:cNvCxnSpPr>
            <a:cxnSpLocks/>
            <a:stCxn id="6" idx="2"/>
            <a:endCxn id="7" idx="1"/>
          </p:cNvCxnSpPr>
          <p:nvPr/>
        </p:nvCxnSpPr>
        <p:spPr>
          <a:xfrm rot="16200000" flipH="1">
            <a:off x="6408410" y="4660642"/>
            <a:ext cx="447059" cy="483846"/>
          </a:xfrm>
          <a:prstGeom prst="bentConnector2">
            <a:avLst/>
          </a:prstGeom>
          <a:noFill/>
          <a:ln w="9525" cap="flat" cmpd="sng">
            <a:solidFill>
              <a:schemeClr val="dk2"/>
            </a:solidFill>
            <a:prstDash val="solid"/>
            <a:round/>
            <a:headEnd type="none" w="lg" len="lg"/>
            <a:tailEnd type="none" w="lg" len="lg"/>
          </a:ln>
        </p:spPr>
      </p:cxnSp>
      <p:cxnSp>
        <p:nvCxnSpPr>
          <p:cNvPr id="11" name="Shape 221">
            <a:extLst>
              <a:ext uri="{FF2B5EF4-FFF2-40B4-BE49-F238E27FC236}">
                <a16:creationId xmlns:a16="http://schemas.microsoft.com/office/drawing/2014/main" id="{20820C9A-5968-448D-9D34-0894D0878565}"/>
              </a:ext>
            </a:extLst>
          </p:cNvPr>
          <p:cNvCxnSpPr>
            <a:stCxn id="7" idx="2"/>
            <a:endCxn id="8" idx="1"/>
          </p:cNvCxnSpPr>
          <p:nvPr/>
        </p:nvCxnSpPr>
        <p:spPr>
          <a:xfrm rot="16200000" flipH="1">
            <a:off x="7845610" y="5257297"/>
            <a:ext cx="447059" cy="476554"/>
          </a:xfrm>
          <a:prstGeom prst="bentConnector2">
            <a:avLst/>
          </a:prstGeom>
          <a:noFill/>
          <a:ln w="9525" cap="flat" cmpd="sng">
            <a:solidFill>
              <a:schemeClr val="dk2"/>
            </a:solidFill>
            <a:prstDash val="solid"/>
            <a:round/>
            <a:headEnd type="none" w="lg" len="lg"/>
            <a:tailEnd type="none" w="lg" len="lg"/>
          </a:ln>
        </p:spPr>
      </p:cxnSp>
      <p:cxnSp>
        <p:nvCxnSpPr>
          <p:cNvPr id="12" name="Shape 222">
            <a:extLst>
              <a:ext uri="{FF2B5EF4-FFF2-40B4-BE49-F238E27FC236}">
                <a16:creationId xmlns:a16="http://schemas.microsoft.com/office/drawing/2014/main" id="{2F6C2A49-9129-4D72-A00E-D70A4BD72B8F}"/>
              </a:ext>
            </a:extLst>
          </p:cNvPr>
          <p:cNvCxnSpPr>
            <a:stCxn id="8" idx="2"/>
            <a:endCxn id="9" idx="1"/>
          </p:cNvCxnSpPr>
          <p:nvPr/>
        </p:nvCxnSpPr>
        <p:spPr>
          <a:xfrm rot="16200000" flipH="1">
            <a:off x="9285894" y="5843575"/>
            <a:ext cx="460748" cy="503705"/>
          </a:xfrm>
          <a:prstGeom prst="bentConnector2">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963000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357365-1BB9-457F-8547-17395DFF2099}"/>
              </a:ext>
            </a:extLst>
          </p:cNvPr>
          <p:cNvSpPr>
            <a:spLocks noGrp="1"/>
          </p:cNvSpPr>
          <p:nvPr>
            <p:ph type="title"/>
          </p:nvPr>
        </p:nvSpPr>
        <p:spPr/>
        <p:txBody>
          <a:bodyPr/>
          <a:lstStyle/>
          <a:p>
            <a:r>
              <a:rPr lang="fr-FR" dirty="0"/>
              <a:t>Mieux modéliser</a:t>
            </a:r>
          </a:p>
        </p:txBody>
      </p:sp>
      <p:graphicFrame>
        <p:nvGraphicFramePr>
          <p:cNvPr id="4" name="Shape 127">
            <a:extLst>
              <a:ext uri="{FF2B5EF4-FFF2-40B4-BE49-F238E27FC236}">
                <a16:creationId xmlns:a16="http://schemas.microsoft.com/office/drawing/2014/main" id="{DA8842CA-CAF5-4638-889D-472D35F50632}"/>
              </a:ext>
            </a:extLst>
          </p:cNvPr>
          <p:cNvGraphicFramePr/>
          <p:nvPr>
            <p:extLst>
              <p:ext uri="{D42A27DB-BD31-4B8C-83A1-F6EECF244321}">
                <p14:modId xmlns:p14="http://schemas.microsoft.com/office/powerpoint/2010/main" val="1804901251"/>
              </p:ext>
            </p:extLst>
          </p:nvPr>
        </p:nvGraphicFramePr>
        <p:xfrm>
          <a:off x="1862302" y="2738732"/>
          <a:ext cx="3363600" cy="2414985"/>
        </p:xfrm>
        <a:graphic>
          <a:graphicData uri="http://schemas.openxmlformats.org/drawingml/2006/table">
            <a:tbl>
              <a:tblPr>
                <a:noFill/>
              </a:tblPr>
              <a:tblGrid>
                <a:gridCol w="1106850">
                  <a:extLst>
                    <a:ext uri="{9D8B030D-6E8A-4147-A177-3AD203B41FA5}">
                      <a16:colId xmlns:a16="http://schemas.microsoft.com/office/drawing/2014/main" val="20000"/>
                    </a:ext>
                  </a:extLst>
                </a:gridCol>
                <a:gridCol w="2256750">
                  <a:extLst>
                    <a:ext uri="{9D8B030D-6E8A-4147-A177-3AD203B41FA5}">
                      <a16:colId xmlns:a16="http://schemas.microsoft.com/office/drawing/2014/main" val="20001"/>
                    </a:ext>
                  </a:extLst>
                </a:gridCol>
              </a:tblGrid>
              <a:tr h="758750">
                <a:tc gridSpan="2">
                  <a:txBody>
                    <a:bodyPr/>
                    <a:lstStyle/>
                    <a:p>
                      <a:pPr lvl="0">
                        <a:spcBef>
                          <a:spcPts val="0"/>
                        </a:spcBef>
                        <a:buNone/>
                      </a:pPr>
                      <a:r>
                        <a:rPr lang="en-GB" dirty="0"/>
                        <a:t>Object Table</a:t>
                      </a:r>
                    </a:p>
                  </a:txBody>
                  <a:tcPr marL="91425" marR="91425" marT="91425" marB="91425"/>
                </a:tc>
                <a:tc hMerge="1">
                  <a:txBody>
                    <a:bodyPr/>
                    <a:lstStyle/>
                    <a:p>
                      <a:endParaRPr lang="fr-FR"/>
                    </a:p>
                  </a:txBody>
                  <a:tcPr/>
                </a:tc>
                <a:extLst>
                  <a:ext uri="{0D108BD9-81ED-4DB2-BD59-A6C34878D82A}">
                    <a16:rowId xmlns:a16="http://schemas.microsoft.com/office/drawing/2014/main" val="10000"/>
                  </a:ext>
                </a:extLst>
              </a:tr>
              <a:tr h="445475">
                <a:tc>
                  <a:txBody>
                    <a:bodyPr/>
                    <a:lstStyle/>
                    <a:p>
                      <a:pPr lvl="0">
                        <a:spcBef>
                          <a:spcPts val="0"/>
                        </a:spcBef>
                        <a:buNone/>
                      </a:pPr>
                      <a:r>
                        <a:rPr lang="en-GB"/>
                        <a:t>ID</a:t>
                      </a:r>
                    </a:p>
                  </a:txBody>
                  <a:tcPr marL="91425" marR="91425" marT="91425" marB="91425"/>
                </a:tc>
                <a:tc>
                  <a:txBody>
                    <a:bodyPr/>
                    <a:lstStyle/>
                    <a:p>
                      <a:pPr lvl="0">
                        <a:spcBef>
                          <a:spcPts val="0"/>
                        </a:spcBef>
                        <a:buNone/>
                      </a:pPr>
                      <a:r>
                        <a:rPr lang="en-GB"/>
                        <a:t>101</a:t>
                      </a:r>
                    </a:p>
                  </a:txBody>
                  <a:tcPr marL="91425" marR="91425" marT="91425" marB="91425"/>
                </a:tc>
                <a:extLst>
                  <a:ext uri="{0D108BD9-81ED-4DB2-BD59-A6C34878D82A}">
                    <a16:rowId xmlns:a16="http://schemas.microsoft.com/office/drawing/2014/main" val="10001"/>
                  </a:ext>
                </a:extLst>
              </a:tr>
              <a:tr h="467575">
                <a:tc>
                  <a:txBody>
                    <a:bodyPr/>
                    <a:lstStyle/>
                    <a:p>
                      <a:pPr lvl="0" rtl="0">
                        <a:spcBef>
                          <a:spcPts val="0"/>
                        </a:spcBef>
                        <a:buNone/>
                      </a:pPr>
                      <a:r>
                        <a:rPr lang="en-GB"/>
                        <a:t>Name</a:t>
                      </a:r>
                    </a:p>
                  </a:txBody>
                  <a:tcPr marL="91425" marR="91425" marT="91425" marB="91425"/>
                </a:tc>
                <a:tc>
                  <a:txBody>
                    <a:bodyPr/>
                    <a:lstStyle/>
                    <a:p>
                      <a:pPr lvl="0" rtl="0">
                        <a:spcBef>
                          <a:spcPts val="0"/>
                        </a:spcBef>
                        <a:buNone/>
                      </a:pPr>
                      <a:r>
                        <a:rPr lang="en-GB"/>
                        <a:t>Pot</a:t>
                      </a:r>
                    </a:p>
                  </a:txBody>
                  <a:tcPr marL="91425" marR="91425" marT="91425" marB="91425"/>
                </a:tc>
                <a:extLst>
                  <a:ext uri="{0D108BD9-81ED-4DB2-BD59-A6C34878D82A}">
                    <a16:rowId xmlns:a16="http://schemas.microsoft.com/office/drawing/2014/main" val="10002"/>
                  </a:ext>
                </a:extLst>
              </a:tr>
              <a:tr h="489725">
                <a:tc>
                  <a:txBody>
                    <a:bodyPr/>
                    <a:lstStyle/>
                    <a:p>
                      <a:pPr lvl="0" rtl="0">
                        <a:spcBef>
                          <a:spcPts val="0"/>
                        </a:spcBef>
                        <a:buNone/>
                      </a:pPr>
                      <a:r>
                        <a:rPr lang="en-GB"/>
                        <a:t>Weight (kg)</a:t>
                      </a:r>
                    </a:p>
                  </a:txBody>
                  <a:tcPr marL="91425" marR="91425" marT="91425" marB="91425"/>
                </a:tc>
                <a:tc>
                  <a:txBody>
                    <a:bodyPr/>
                    <a:lstStyle/>
                    <a:p>
                      <a:pPr lvl="0" rtl="0">
                        <a:spcBef>
                          <a:spcPts val="0"/>
                        </a:spcBef>
                        <a:buNone/>
                      </a:pPr>
                      <a:r>
                        <a:rPr lang="en-GB" dirty="0"/>
                        <a:t>55</a:t>
                      </a:r>
                    </a:p>
                  </a:txBody>
                  <a:tcPr marL="91425" marR="91425" marT="91425" marB="91425"/>
                </a:tc>
                <a:extLst>
                  <a:ext uri="{0D108BD9-81ED-4DB2-BD59-A6C34878D82A}">
                    <a16:rowId xmlns:a16="http://schemas.microsoft.com/office/drawing/2014/main" val="10003"/>
                  </a:ext>
                </a:extLst>
              </a:tr>
            </a:tbl>
          </a:graphicData>
        </a:graphic>
      </p:graphicFrame>
      <p:sp>
        <p:nvSpPr>
          <p:cNvPr id="5" name="Shape 128">
            <a:extLst>
              <a:ext uri="{FF2B5EF4-FFF2-40B4-BE49-F238E27FC236}">
                <a16:creationId xmlns:a16="http://schemas.microsoft.com/office/drawing/2014/main" id="{9CC9A8F7-7AEA-4373-A2B6-432C5A039E89}"/>
              </a:ext>
            </a:extLst>
          </p:cNvPr>
          <p:cNvSpPr/>
          <p:nvPr/>
        </p:nvSpPr>
        <p:spPr>
          <a:xfrm>
            <a:off x="9366699" y="3020675"/>
            <a:ext cx="1826675" cy="707400"/>
          </a:xfrm>
          <a:prstGeom prst="rect">
            <a:avLst/>
          </a:prstGeom>
          <a:solidFill>
            <a:srgbClr val="B28C7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sz="1400" dirty="0"/>
              <a:t>E22</a:t>
            </a:r>
          </a:p>
          <a:p>
            <a:pPr lvl="0">
              <a:spcBef>
                <a:spcPts val="0"/>
              </a:spcBef>
              <a:buNone/>
            </a:pPr>
            <a:r>
              <a:rPr lang="en-GB" sz="1400" dirty="0"/>
              <a:t>Human-Made Object</a:t>
            </a:r>
          </a:p>
        </p:txBody>
      </p:sp>
      <p:sp>
        <p:nvSpPr>
          <p:cNvPr id="6" name="Shape 129">
            <a:extLst>
              <a:ext uri="{FF2B5EF4-FFF2-40B4-BE49-F238E27FC236}">
                <a16:creationId xmlns:a16="http://schemas.microsoft.com/office/drawing/2014/main" id="{1892A588-F635-4964-B363-4CBA3ACF7A7E}"/>
              </a:ext>
            </a:extLst>
          </p:cNvPr>
          <p:cNvSpPr/>
          <p:nvPr/>
        </p:nvSpPr>
        <p:spPr>
          <a:xfrm>
            <a:off x="6270850" y="3020675"/>
            <a:ext cx="1390500" cy="707400"/>
          </a:xfrm>
          <a:prstGeom prst="rect">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sz="1400" dirty="0"/>
              <a:t>E16 Measurement</a:t>
            </a:r>
          </a:p>
        </p:txBody>
      </p:sp>
      <p:cxnSp>
        <p:nvCxnSpPr>
          <p:cNvPr id="7" name="Shape 130">
            <a:extLst>
              <a:ext uri="{FF2B5EF4-FFF2-40B4-BE49-F238E27FC236}">
                <a16:creationId xmlns:a16="http://schemas.microsoft.com/office/drawing/2014/main" id="{EF4B9124-0320-46A1-B7E4-AA0BE8A524B7}"/>
              </a:ext>
            </a:extLst>
          </p:cNvPr>
          <p:cNvCxnSpPr>
            <a:cxnSpLocks/>
            <a:stCxn id="6" idx="3"/>
            <a:endCxn id="5" idx="1"/>
          </p:cNvCxnSpPr>
          <p:nvPr/>
        </p:nvCxnSpPr>
        <p:spPr>
          <a:xfrm>
            <a:off x="7661350" y="3374375"/>
            <a:ext cx="1705349" cy="0"/>
          </a:xfrm>
          <a:prstGeom prst="straightConnector1">
            <a:avLst/>
          </a:prstGeom>
          <a:noFill/>
          <a:ln w="9525" cap="flat" cmpd="sng">
            <a:solidFill>
              <a:schemeClr val="dk2"/>
            </a:solidFill>
            <a:prstDash val="solid"/>
            <a:round/>
            <a:headEnd type="none" w="lg" len="lg"/>
            <a:tailEnd type="triangle" w="lg" len="lg"/>
          </a:ln>
        </p:spPr>
      </p:cxnSp>
      <p:sp>
        <p:nvSpPr>
          <p:cNvPr id="8" name="Shape 131">
            <a:extLst>
              <a:ext uri="{FF2B5EF4-FFF2-40B4-BE49-F238E27FC236}">
                <a16:creationId xmlns:a16="http://schemas.microsoft.com/office/drawing/2014/main" id="{3BCE0749-0FAB-4430-B08E-76AC5AB8D6B7}"/>
              </a:ext>
            </a:extLst>
          </p:cNvPr>
          <p:cNvSpPr txBox="1"/>
          <p:nvPr/>
        </p:nvSpPr>
        <p:spPr>
          <a:xfrm>
            <a:off x="7740025" y="3050697"/>
            <a:ext cx="1548000" cy="648863"/>
          </a:xfrm>
          <a:prstGeom prst="rect">
            <a:avLst/>
          </a:prstGeom>
          <a:noFill/>
          <a:ln>
            <a:noFill/>
          </a:ln>
        </p:spPr>
        <p:txBody>
          <a:bodyPr lIns="91425" tIns="91425" rIns="91425" bIns="91425" anchor="t" anchorCtr="0">
            <a:noAutofit/>
          </a:bodyPr>
          <a:lstStyle/>
          <a:p>
            <a:pPr lvl="0">
              <a:spcBef>
                <a:spcPts val="0"/>
              </a:spcBef>
              <a:buNone/>
            </a:pPr>
            <a:r>
              <a:rPr lang="en-GB" sz="1400" dirty="0"/>
              <a:t>P39 measured</a:t>
            </a:r>
          </a:p>
        </p:txBody>
      </p:sp>
      <p:sp>
        <p:nvSpPr>
          <p:cNvPr id="9" name="Shape 132">
            <a:extLst>
              <a:ext uri="{FF2B5EF4-FFF2-40B4-BE49-F238E27FC236}">
                <a16:creationId xmlns:a16="http://schemas.microsoft.com/office/drawing/2014/main" id="{A65FEC4F-44CA-4B2A-9ADA-C10EA321086A}"/>
              </a:ext>
            </a:extLst>
          </p:cNvPr>
          <p:cNvSpPr/>
          <p:nvPr/>
        </p:nvSpPr>
        <p:spPr>
          <a:xfrm>
            <a:off x="6270850" y="4621475"/>
            <a:ext cx="1390500" cy="7074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sz="1400" dirty="0"/>
              <a:t>E54 Dimension </a:t>
            </a:r>
          </a:p>
        </p:txBody>
      </p:sp>
      <p:cxnSp>
        <p:nvCxnSpPr>
          <p:cNvPr id="10" name="Shape 133">
            <a:extLst>
              <a:ext uri="{FF2B5EF4-FFF2-40B4-BE49-F238E27FC236}">
                <a16:creationId xmlns:a16="http://schemas.microsoft.com/office/drawing/2014/main" id="{9FFC435B-1C90-4720-A7C6-20AAE50A357E}"/>
              </a:ext>
            </a:extLst>
          </p:cNvPr>
          <p:cNvCxnSpPr>
            <a:stCxn id="6" idx="2"/>
            <a:endCxn id="9" idx="0"/>
          </p:cNvCxnSpPr>
          <p:nvPr/>
        </p:nvCxnSpPr>
        <p:spPr>
          <a:xfrm>
            <a:off x="6966100" y="3728075"/>
            <a:ext cx="0" cy="893400"/>
          </a:xfrm>
          <a:prstGeom prst="straightConnector1">
            <a:avLst/>
          </a:prstGeom>
          <a:noFill/>
          <a:ln w="9525" cap="flat" cmpd="sng">
            <a:solidFill>
              <a:schemeClr val="dk2"/>
            </a:solidFill>
            <a:prstDash val="solid"/>
            <a:round/>
            <a:headEnd type="none" w="lg" len="lg"/>
            <a:tailEnd type="triangle" w="lg" len="lg"/>
          </a:ln>
        </p:spPr>
      </p:cxnSp>
      <p:sp>
        <p:nvSpPr>
          <p:cNvPr id="11" name="Shape 134">
            <a:extLst>
              <a:ext uri="{FF2B5EF4-FFF2-40B4-BE49-F238E27FC236}">
                <a16:creationId xmlns:a16="http://schemas.microsoft.com/office/drawing/2014/main" id="{84F2BBD2-4FEC-4A41-95B6-66C76F0A38B4}"/>
              </a:ext>
            </a:extLst>
          </p:cNvPr>
          <p:cNvSpPr txBox="1"/>
          <p:nvPr/>
        </p:nvSpPr>
        <p:spPr>
          <a:xfrm>
            <a:off x="7009899" y="3821062"/>
            <a:ext cx="1696557" cy="743100"/>
          </a:xfrm>
          <a:prstGeom prst="rect">
            <a:avLst/>
          </a:prstGeom>
          <a:noFill/>
          <a:ln>
            <a:noFill/>
          </a:ln>
        </p:spPr>
        <p:txBody>
          <a:bodyPr lIns="91425" tIns="91425" rIns="91425" bIns="91425" anchor="t" anchorCtr="0">
            <a:noAutofit/>
          </a:bodyPr>
          <a:lstStyle/>
          <a:p>
            <a:pPr lvl="0" rtl="0">
              <a:spcBef>
                <a:spcPts val="0"/>
              </a:spcBef>
              <a:buNone/>
            </a:pPr>
            <a:r>
              <a:rPr lang="en-GB" sz="1400" dirty="0"/>
              <a:t>P40 observed dimension</a:t>
            </a:r>
          </a:p>
        </p:txBody>
      </p:sp>
      <p:sp>
        <p:nvSpPr>
          <p:cNvPr id="12" name="Shape 135">
            <a:extLst>
              <a:ext uri="{FF2B5EF4-FFF2-40B4-BE49-F238E27FC236}">
                <a16:creationId xmlns:a16="http://schemas.microsoft.com/office/drawing/2014/main" id="{ACEBB6B0-126F-43D1-90CC-F885940006BD}"/>
              </a:ext>
            </a:extLst>
          </p:cNvPr>
          <p:cNvSpPr/>
          <p:nvPr/>
        </p:nvSpPr>
        <p:spPr>
          <a:xfrm>
            <a:off x="9488025" y="4621475"/>
            <a:ext cx="1234656" cy="7074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sz="1400" dirty="0"/>
              <a:t>E60 Number</a:t>
            </a:r>
          </a:p>
          <a:p>
            <a:pPr lvl="0" rtl="0">
              <a:spcBef>
                <a:spcPts val="0"/>
              </a:spcBef>
              <a:buNone/>
            </a:pPr>
            <a:r>
              <a:rPr lang="en-GB" sz="1400" dirty="0"/>
              <a:t>“55”</a:t>
            </a:r>
          </a:p>
        </p:txBody>
      </p:sp>
      <p:sp>
        <p:nvSpPr>
          <p:cNvPr id="13" name="Shape 136">
            <a:extLst>
              <a:ext uri="{FF2B5EF4-FFF2-40B4-BE49-F238E27FC236}">
                <a16:creationId xmlns:a16="http://schemas.microsoft.com/office/drawing/2014/main" id="{EF32B0D9-1F18-44D7-9489-F11CDA190612}"/>
              </a:ext>
            </a:extLst>
          </p:cNvPr>
          <p:cNvSpPr/>
          <p:nvPr/>
        </p:nvSpPr>
        <p:spPr>
          <a:xfrm>
            <a:off x="5932276" y="5785475"/>
            <a:ext cx="2054101" cy="7074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sz="1400" dirty="0"/>
              <a:t>E58 Measurement Unit</a:t>
            </a:r>
          </a:p>
          <a:p>
            <a:pPr lvl="0" rtl="0">
              <a:spcBef>
                <a:spcPts val="0"/>
              </a:spcBef>
              <a:buNone/>
            </a:pPr>
            <a:r>
              <a:rPr lang="en-GB" sz="1400" dirty="0"/>
              <a:t>“kg”</a:t>
            </a:r>
          </a:p>
        </p:txBody>
      </p:sp>
      <p:cxnSp>
        <p:nvCxnSpPr>
          <p:cNvPr id="14" name="Shape 137">
            <a:extLst>
              <a:ext uri="{FF2B5EF4-FFF2-40B4-BE49-F238E27FC236}">
                <a16:creationId xmlns:a16="http://schemas.microsoft.com/office/drawing/2014/main" id="{8A6E1819-E8C9-4E60-BDB6-79B6B902307C}"/>
              </a:ext>
            </a:extLst>
          </p:cNvPr>
          <p:cNvCxnSpPr>
            <a:stCxn id="9" idx="3"/>
            <a:endCxn id="12" idx="1"/>
          </p:cNvCxnSpPr>
          <p:nvPr/>
        </p:nvCxnSpPr>
        <p:spPr>
          <a:xfrm>
            <a:off x="7661350" y="4975175"/>
            <a:ext cx="1826675" cy="0"/>
          </a:xfrm>
          <a:prstGeom prst="straightConnector1">
            <a:avLst/>
          </a:prstGeom>
          <a:noFill/>
          <a:ln w="9525" cap="flat" cmpd="sng">
            <a:solidFill>
              <a:schemeClr val="dk2"/>
            </a:solidFill>
            <a:prstDash val="solid"/>
            <a:round/>
            <a:headEnd type="none" w="lg" len="lg"/>
            <a:tailEnd type="triangle" w="lg" len="lg"/>
          </a:ln>
        </p:spPr>
      </p:cxnSp>
      <p:sp>
        <p:nvSpPr>
          <p:cNvPr id="15" name="Shape 138">
            <a:extLst>
              <a:ext uri="{FF2B5EF4-FFF2-40B4-BE49-F238E27FC236}">
                <a16:creationId xmlns:a16="http://schemas.microsoft.com/office/drawing/2014/main" id="{19F490D6-FA56-4E1D-B7F6-82C0B8FCE036}"/>
              </a:ext>
            </a:extLst>
          </p:cNvPr>
          <p:cNvSpPr txBox="1"/>
          <p:nvPr/>
        </p:nvSpPr>
        <p:spPr>
          <a:xfrm>
            <a:off x="7800687" y="4657893"/>
            <a:ext cx="1548000" cy="670982"/>
          </a:xfrm>
          <a:prstGeom prst="rect">
            <a:avLst/>
          </a:prstGeom>
          <a:noFill/>
          <a:ln>
            <a:noFill/>
          </a:ln>
        </p:spPr>
        <p:txBody>
          <a:bodyPr lIns="91425" tIns="91425" rIns="91425" bIns="91425" anchor="t" anchorCtr="0">
            <a:noAutofit/>
          </a:bodyPr>
          <a:lstStyle/>
          <a:p>
            <a:pPr lvl="0" rtl="0">
              <a:spcBef>
                <a:spcPts val="0"/>
              </a:spcBef>
              <a:buNone/>
            </a:pPr>
            <a:r>
              <a:rPr lang="en-GB" sz="1400" dirty="0"/>
              <a:t>P90 has number</a:t>
            </a:r>
          </a:p>
        </p:txBody>
      </p:sp>
      <p:sp>
        <p:nvSpPr>
          <p:cNvPr id="16" name="Shape 139">
            <a:extLst>
              <a:ext uri="{FF2B5EF4-FFF2-40B4-BE49-F238E27FC236}">
                <a16:creationId xmlns:a16="http://schemas.microsoft.com/office/drawing/2014/main" id="{EF81F3A9-E44A-4C35-8E08-7EC832CBE194}"/>
              </a:ext>
            </a:extLst>
          </p:cNvPr>
          <p:cNvSpPr txBox="1"/>
          <p:nvPr/>
        </p:nvSpPr>
        <p:spPr>
          <a:xfrm>
            <a:off x="7050273" y="5375075"/>
            <a:ext cx="2437800" cy="364200"/>
          </a:xfrm>
          <a:prstGeom prst="rect">
            <a:avLst/>
          </a:prstGeom>
          <a:noFill/>
          <a:ln>
            <a:noFill/>
          </a:ln>
        </p:spPr>
        <p:txBody>
          <a:bodyPr lIns="91425" tIns="91425" rIns="91425" bIns="91425" anchor="t" anchorCtr="0">
            <a:noAutofit/>
          </a:bodyPr>
          <a:lstStyle/>
          <a:p>
            <a:pPr lvl="0" rtl="0">
              <a:spcBef>
                <a:spcPts val="0"/>
              </a:spcBef>
              <a:buNone/>
            </a:pPr>
            <a:r>
              <a:rPr lang="en-GB" sz="1400" dirty="0"/>
              <a:t>P91 has unit</a:t>
            </a:r>
          </a:p>
        </p:txBody>
      </p:sp>
      <p:cxnSp>
        <p:nvCxnSpPr>
          <p:cNvPr id="17" name="Shape 140">
            <a:extLst>
              <a:ext uri="{FF2B5EF4-FFF2-40B4-BE49-F238E27FC236}">
                <a16:creationId xmlns:a16="http://schemas.microsoft.com/office/drawing/2014/main" id="{20C7C8E9-E4C5-4509-8839-96639793D9BB}"/>
              </a:ext>
            </a:extLst>
          </p:cNvPr>
          <p:cNvCxnSpPr>
            <a:stCxn id="9" idx="2"/>
            <a:endCxn id="13" idx="0"/>
          </p:cNvCxnSpPr>
          <p:nvPr/>
        </p:nvCxnSpPr>
        <p:spPr>
          <a:xfrm flipH="1">
            <a:off x="6959327" y="5328875"/>
            <a:ext cx="6773" cy="456600"/>
          </a:xfrm>
          <a:prstGeom prst="straightConnector1">
            <a:avLst/>
          </a:prstGeom>
          <a:noFill/>
          <a:ln w="9525" cap="flat" cmpd="sng">
            <a:solidFill>
              <a:schemeClr val="dk2"/>
            </a:solidFill>
            <a:prstDash val="solid"/>
            <a:round/>
            <a:headEnd type="none" w="lg" len="lg"/>
            <a:tailEnd type="triangle" w="lg" len="lg"/>
          </a:ln>
        </p:spPr>
      </p:cxnSp>
      <p:cxnSp>
        <p:nvCxnSpPr>
          <p:cNvPr id="20" name="Shape 133">
            <a:extLst>
              <a:ext uri="{FF2B5EF4-FFF2-40B4-BE49-F238E27FC236}">
                <a16:creationId xmlns:a16="http://schemas.microsoft.com/office/drawing/2014/main" id="{475ABA5D-73CC-4EAE-B8FB-1C0BC425A78A}"/>
              </a:ext>
            </a:extLst>
          </p:cNvPr>
          <p:cNvCxnSpPr>
            <a:cxnSpLocks/>
          </p:cNvCxnSpPr>
          <p:nvPr/>
        </p:nvCxnSpPr>
        <p:spPr>
          <a:xfrm flipH="1" flipV="1">
            <a:off x="9064101" y="2201013"/>
            <a:ext cx="798991" cy="814172"/>
          </a:xfrm>
          <a:prstGeom prst="straightConnector1">
            <a:avLst/>
          </a:prstGeom>
          <a:noFill/>
          <a:ln w="9525" cap="flat" cmpd="sng">
            <a:solidFill>
              <a:schemeClr val="dk2"/>
            </a:solidFill>
            <a:prstDash val="solid"/>
            <a:round/>
            <a:headEnd type="none" w="lg" len="lg"/>
            <a:tailEnd type="triangle" w="lg" len="lg"/>
          </a:ln>
        </p:spPr>
      </p:cxnSp>
      <p:cxnSp>
        <p:nvCxnSpPr>
          <p:cNvPr id="23" name="Shape 133">
            <a:extLst>
              <a:ext uri="{FF2B5EF4-FFF2-40B4-BE49-F238E27FC236}">
                <a16:creationId xmlns:a16="http://schemas.microsoft.com/office/drawing/2014/main" id="{5630E141-0002-43DB-9141-55B94E1711F9}"/>
              </a:ext>
            </a:extLst>
          </p:cNvPr>
          <p:cNvCxnSpPr>
            <a:cxnSpLocks/>
          </p:cNvCxnSpPr>
          <p:nvPr/>
        </p:nvCxnSpPr>
        <p:spPr>
          <a:xfrm flipV="1">
            <a:off x="10690776" y="2163691"/>
            <a:ext cx="0" cy="858866"/>
          </a:xfrm>
          <a:prstGeom prst="straightConnector1">
            <a:avLst/>
          </a:prstGeom>
          <a:noFill/>
          <a:ln w="9525" cap="flat" cmpd="sng">
            <a:solidFill>
              <a:schemeClr val="dk2"/>
            </a:solidFill>
            <a:prstDash val="solid"/>
            <a:round/>
            <a:headEnd type="none" w="lg" len="lg"/>
            <a:tailEnd type="triangle" w="lg" len="lg"/>
          </a:ln>
        </p:spPr>
      </p:cxnSp>
      <p:sp>
        <p:nvSpPr>
          <p:cNvPr id="26" name="Shape 135">
            <a:extLst>
              <a:ext uri="{FF2B5EF4-FFF2-40B4-BE49-F238E27FC236}">
                <a16:creationId xmlns:a16="http://schemas.microsoft.com/office/drawing/2014/main" id="{85957720-9E86-4F22-BA4E-445EF78B7288}"/>
              </a:ext>
            </a:extLst>
          </p:cNvPr>
          <p:cNvSpPr/>
          <p:nvPr/>
        </p:nvSpPr>
        <p:spPr>
          <a:xfrm>
            <a:off x="10073447" y="1429988"/>
            <a:ext cx="1423123" cy="7074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sz="1400" dirty="0"/>
              <a:t>E41 Appellation</a:t>
            </a:r>
          </a:p>
          <a:p>
            <a:pPr lvl="0" rtl="0">
              <a:spcBef>
                <a:spcPts val="0"/>
              </a:spcBef>
              <a:buNone/>
            </a:pPr>
            <a:r>
              <a:rPr lang="en-GB" sz="1400" dirty="0"/>
              <a:t>“Pot”</a:t>
            </a:r>
          </a:p>
        </p:txBody>
      </p:sp>
      <p:sp>
        <p:nvSpPr>
          <p:cNvPr id="27" name="Shape 135">
            <a:extLst>
              <a:ext uri="{FF2B5EF4-FFF2-40B4-BE49-F238E27FC236}">
                <a16:creationId xmlns:a16="http://schemas.microsoft.com/office/drawing/2014/main" id="{B04939FB-AF70-4F3E-A9F5-9F2F2A35FB93}"/>
              </a:ext>
            </a:extLst>
          </p:cNvPr>
          <p:cNvSpPr/>
          <p:nvPr/>
        </p:nvSpPr>
        <p:spPr>
          <a:xfrm>
            <a:off x="8132043" y="1480409"/>
            <a:ext cx="1234656" cy="7074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sz="1400" dirty="0"/>
              <a:t>E42 Identifier</a:t>
            </a:r>
          </a:p>
          <a:p>
            <a:pPr lvl="0">
              <a:spcBef>
                <a:spcPts val="0"/>
              </a:spcBef>
              <a:buNone/>
            </a:pPr>
            <a:r>
              <a:rPr lang="en-GB" sz="1400" dirty="0"/>
              <a:t>“101”</a:t>
            </a:r>
          </a:p>
        </p:txBody>
      </p:sp>
      <p:sp>
        <p:nvSpPr>
          <p:cNvPr id="28" name="Shape 131">
            <a:extLst>
              <a:ext uri="{FF2B5EF4-FFF2-40B4-BE49-F238E27FC236}">
                <a16:creationId xmlns:a16="http://schemas.microsoft.com/office/drawing/2014/main" id="{68CE83A2-1059-43FD-AABA-ABE5F53EC3AA}"/>
              </a:ext>
            </a:extLst>
          </p:cNvPr>
          <p:cNvSpPr txBox="1"/>
          <p:nvPr/>
        </p:nvSpPr>
        <p:spPr>
          <a:xfrm>
            <a:off x="10670673" y="2436506"/>
            <a:ext cx="1548000" cy="319045"/>
          </a:xfrm>
          <a:prstGeom prst="rect">
            <a:avLst/>
          </a:prstGeom>
          <a:noFill/>
          <a:ln>
            <a:noFill/>
          </a:ln>
        </p:spPr>
        <p:txBody>
          <a:bodyPr lIns="91425" tIns="91425" rIns="91425" bIns="91425" anchor="t" anchorCtr="0">
            <a:noAutofit/>
          </a:bodyPr>
          <a:lstStyle/>
          <a:p>
            <a:pPr lvl="0">
              <a:spcBef>
                <a:spcPts val="0"/>
              </a:spcBef>
              <a:buNone/>
            </a:pPr>
            <a:r>
              <a:rPr lang="en-GB" sz="1400" dirty="0"/>
              <a:t>P1 is identified by</a:t>
            </a:r>
          </a:p>
        </p:txBody>
      </p:sp>
      <p:sp>
        <p:nvSpPr>
          <p:cNvPr id="29" name="Shape 131">
            <a:extLst>
              <a:ext uri="{FF2B5EF4-FFF2-40B4-BE49-F238E27FC236}">
                <a16:creationId xmlns:a16="http://schemas.microsoft.com/office/drawing/2014/main" id="{27FDFC6A-313A-43B0-ABCC-BD3DAEE40833}"/>
              </a:ext>
            </a:extLst>
          </p:cNvPr>
          <p:cNvSpPr txBox="1"/>
          <p:nvPr/>
        </p:nvSpPr>
        <p:spPr>
          <a:xfrm>
            <a:off x="7954934" y="2419509"/>
            <a:ext cx="1548000" cy="319045"/>
          </a:xfrm>
          <a:prstGeom prst="rect">
            <a:avLst/>
          </a:prstGeom>
          <a:noFill/>
          <a:ln>
            <a:noFill/>
          </a:ln>
        </p:spPr>
        <p:txBody>
          <a:bodyPr lIns="91425" tIns="91425" rIns="91425" bIns="91425" anchor="t" anchorCtr="0">
            <a:noAutofit/>
          </a:bodyPr>
          <a:lstStyle/>
          <a:p>
            <a:pPr lvl="0">
              <a:spcBef>
                <a:spcPts val="0"/>
              </a:spcBef>
              <a:buNone/>
            </a:pPr>
            <a:r>
              <a:rPr lang="en-GB" sz="1400" dirty="0"/>
              <a:t>P1 is identified by</a:t>
            </a:r>
          </a:p>
        </p:txBody>
      </p:sp>
    </p:spTree>
    <p:extLst>
      <p:ext uri="{BB962C8B-B14F-4D97-AF65-F5344CB8AC3E}">
        <p14:creationId xmlns:p14="http://schemas.microsoft.com/office/powerpoint/2010/main" val="1467663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6329AF-7F89-4D78-AD4E-B6088806A594}"/>
              </a:ext>
            </a:extLst>
          </p:cNvPr>
          <p:cNvSpPr>
            <a:spLocks noGrp="1"/>
          </p:cNvSpPr>
          <p:nvPr>
            <p:ph type="title"/>
          </p:nvPr>
        </p:nvSpPr>
        <p:spPr/>
        <p:txBody>
          <a:bodyPr/>
          <a:lstStyle/>
          <a:p>
            <a:r>
              <a:rPr lang="fr-FR" dirty="0"/>
              <a:t>Les extensions</a:t>
            </a:r>
          </a:p>
        </p:txBody>
      </p:sp>
      <p:pic>
        <p:nvPicPr>
          <p:cNvPr id="4" name="Shape 262" descr="CIDOC-CRM-FamilyOfModels.jpg">
            <a:extLst>
              <a:ext uri="{FF2B5EF4-FFF2-40B4-BE49-F238E27FC236}">
                <a16:creationId xmlns:a16="http://schemas.microsoft.com/office/drawing/2014/main" id="{3C77709C-16A6-40FF-B258-76AF0E086846}"/>
              </a:ext>
            </a:extLst>
          </p:cNvPr>
          <p:cNvPicPr preferRelativeResize="0"/>
          <p:nvPr/>
        </p:nvPicPr>
        <p:blipFill rotWithShape="1">
          <a:blip r:embed="rId2">
            <a:alphaModFix/>
          </a:blip>
          <a:srcRect t="14277" b="8425"/>
          <a:stretch/>
        </p:blipFill>
        <p:spPr>
          <a:xfrm>
            <a:off x="3464486" y="1414686"/>
            <a:ext cx="7134507" cy="5281389"/>
          </a:xfrm>
          <a:prstGeom prst="rect">
            <a:avLst/>
          </a:prstGeom>
          <a:noFill/>
          <a:ln>
            <a:noFill/>
          </a:ln>
        </p:spPr>
      </p:pic>
    </p:spTree>
    <p:extLst>
      <p:ext uri="{BB962C8B-B14F-4D97-AF65-F5344CB8AC3E}">
        <p14:creationId xmlns:p14="http://schemas.microsoft.com/office/powerpoint/2010/main" val="2983825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AF818D54-A338-4F78-8C92-46025B10B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129" y="111760"/>
            <a:ext cx="9089570" cy="6674299"/>
          </a:xfrm>
          <a:prstGeom prst="rect">
            <a:avLst/>
          </a:prstGeom>
        </p:spPr>
      </p:pic>
      <p:sp>
        <p:nvSpPr>
          <p:cNvPr id="6" name="Titre 1">
            <a:extLst>
              <a:ext uri="{FF2B5EF4-FFF2-40B4-BE49-F238E27FC236}">
                <a16:creationId xmlns:a16="http://schemas.microsoft.com/office/drawing/2014/main" id="{88004DA2-60B7-4904-9A7F-C628BB59492F}"/>
              </a:ext>
            </a:extLst>
          </p:cNvPr>
          <p:cNvSpPr>
            <a:spLocks noGrp="1"/>
          </p:cNvSpPr>
          <p:nvPr>
            <p:ph type="title"/>
          </p:nvPr>
        </p:nvSpPr>
        <p:spPr>
          <a:xfrm>
            <a:off x="1846554" y="365125"/>
            <a:ext cx="9507245" cy="483961"/>
          </a:xfrm>
        </p:spPr>
        <p:txBody>
          <a:bodyPr>
            <a:normAutofit fontScale="90000"/>
          </a:bodyPr>
          <a:lstStyle/>
          <a:p>
            <a:r>
              <a:rPr lang="fr-FR" dirty="0" err="1"/>
              <a:t>CRMarchaeo</a:t>
            </a:r>
            <a:r>
              <a:rPr lang="fr-FR" dirty="0"/>
              <a:t> + </a:t>
            </a:r>
            <a:r>
              <a:rPr lang="fr-FR" dirty="0" err="1"/>
              <a:t>CRMba</a:t>
            </a:r>
            <a:endParaRPr lang="fr-FR" dirty="0"/>
          </a:p>
        </p:txBody>
      </p:sp>
    </p:spTree>
    <p:extLst>
      <p:ext uri="{BB962C8B-B14F-4D97-AF65-F5344CB8AC3E}">
        <p14:creationId xmlns:p14="http://schemas.microsoft.com/office/powerpoint/2010/main" val="103445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197" y="1571410"/>
            <a:ext cx="7187545" cy="5114477"/>
          </a:xfrm>
          <a:prstGeom prst="rect">
            <a:avLst/>
          </a:prstGeom>
        </p:spPr>
      </p:pic>
      <p:sp>
        <p:nvSpPr>
          <p:cNvPr id="6" name="Titre 1">
            <a:extLst>
              <a:ext uri="{FF2B5EF4-FFF2-40B4-BE49-F238E27FC236}">
                <a16:creationId xmlns:a16="http://schemas.microsoft.com/office/drawing/2014/main" id="{88004DA2-60B7-4904-9A7F-C628BB59492F}"/>
              </a:ext>
            </a:extLst>
          </p:cNvPr>
          <p:cNvSpPr>
            <a:spLocks noGrp="1"/>
          </p:cNvSpPr>
          <p:nvPr>
            <p:ph type="title"/>
          </p:nvPr>
        </p:nvSpPr>
        <p:spPr>
          <a:xfrm>
            <a:off x="1846554" y="365126"/>
            <a:ext cx="9507245" cy="565604"/>
          </a:xfrm>
        </p:spPr>
        <p:txBody>
          <a:bodyPr>
            <a:normAutofit fontScale="90000"/>
          </a:bodyPr>
          <a:lstStyle/>
          <a:p>
            <a:r>
              <a:rPr lang="fr-FR" dirty="0" err="1"/>
              <a:t>CRMsci</a:t>
            </a:r>
            <a:r>
              <a:rPr lang="fr-FR" dirty="0"/>
              <a:t> + </a:t>
            </a:r>
            <a:r>
              <a:rPr lang="fr-FR" dirty="0" err="1"/>
              <a:t>CRMinf</a:t>
            </a:r>
            <a:r>
              <a:rPr lang="fr-FR" dirty="0"/>
              <a:t> pour le logicisme</a:t>
            </a:r>
          </a:p>
        </p:txBody>
      </p:sp>
    </p:spTree>
    <p:extLst>
      <p:ext uri="{BB962C8B-B14F-4D97-AF65-F5344CB8AC3E}">
        <p14:creationId xmlns:p14="http://schemas.microsoft.com/office/powerpoint/2010/main" val="4790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96451E-B897-492F-AC9A-0B17AC64681E}"/>
              </a:ext>
            </a:extLst>
          </p:cNvPr>
          <p:cNvSpPr>
            <a:spLocks noGrp="1"/>
          </p:cNvSpPr>
          <p:nvPr>
            <p:ph type="title"/>
          </p:nvPr>
        </p:nvSpPr>
        <p:spPr/>
        <p:txBody>
          <a:bodyPr/>
          <a:lstStyle/>
          <a:p>
            <a:r>
              <a:rPr lang="fr-FR" dirty="0"/>
              <a:t>Pourquoi utiliser le CIDOC CRM ?</a:t>
            </a:r>
          </a:p>
        </p:txBody>
      </p:sp>
      <p:sp>
        <p:nvSpPr>
          <p:cNvPr id="3" name="Espace réservé du contenu 2">
            <a:extLst>
              <a:ext uri="{FF2B5EF4-FFF2-40B4-BE49-F238E27FC236}">
                <a16:creationId xmlns:a16="http://schemas.microsoft.com/office/drawing/2014/main" id="{4564E6D6-D1AF-438F-82BE-BEC5D1AE79B5}"/>
              </a:ext>
            </a:extLst>
          </p:cNvPr>
          <p:cNvSpPr>
            <a:spLocks noGrp="1"/>
          </p:cNvSpPr>
          <p:nvPr>
            <p:ph idx="1"/>
          </p:nvPr>
        </p:nvSpPr>
        <p:spPr>
          <a:xfrm>
            <a:off x="1846554" y="1518082"/>
            <a:ext cx="9507244" cy="4658881"/>
          </a:xfrm>
        </p:spPr>
        <p:txBody>
          <a:bodyPr>
            <a:normAutofit fontScale="77500" lnSpcReduction="20000"/>
          </a:bodyPr>
          <a:lstStyle/>
          <a:p>
            <a:pPr>
              <a:lnSpc>
                <a:spcPct val="150000"/>
              </a:lnSpc>
            </a:pPr>
            <a:r>
              <a:rPr lang="fr-FR" sz="2800" dirty="0"/>
              <a:t>Format libre pour exprimer les données patrimoniales</a:t>
            </a:r>
          </a:p>
          <a:p>
            <a:pPr>
              <a:lnSpc>
                <a:spcPct val="150000"/>
              </a:lnSpc>
            </a:pPr>
            <a:r>
              <a:rPr lang="fr-FR" sz="2800" dirty="0"/>
              <a:t>Structuration précise des données, critique, amélioration</a:t>
            </a:r>
          </a:p>
          <a:p>
            <a:pPr>
              <a:lnSpc>
                <a:spcPct val="150000"/>
              </a:lnSpc>
            </a:pPr>
            <a:r>
              <a:rPr lang="fr-FR" sz="2800" dirty="0"/>
              <a:t>Standard permettant comparaison, mise en relation et partage</a:t>
            </a:r>
          </a:p>
          <a:p>
            <a:pPr>
              <a:lnSpc>
                <a:spcPct val="150000"/>
              </a:lnSpc>
            </a:pPr>
            <a:r>
              <a:rPr lang="fr-FR" sz="2800" dirty="0"/>
              <a:t>Faire de la fouille de données et du raisonnement grâce au web sémantique</a:t>
            </a:r>
          </a:p>
          <a:p>
            <a:pPr marL="0" indent="0">
              <a:lnSpc>
                <a:spcPct val="150000"/>
              </a:lnSpc>
              <a:buNone/>
            </a:pPr>
            <a:r>
              <a:rPr lang="fr-FR" sz="2800" dirty="0"/>
              <a:t>Mais…</a:t>
            </a:r>
          </a:p>
          <a:p>
            <a:pPr>
              <a:lnSpc>
                <a:spcPct val="150000"/>
              </a:lnSpc>
            </a:pPr>
            <a:r>
              <a:rPr lang="fr-FR" sz="2800" dirty="0"/>
              <a:t>Difficulté d’apparier un jeu de données avec le CIDOC</a:t>
            </a:r>
          </a:p>
          <a:p>
            <a:pPr>
              <a:lnSpc>
                <a:spcPct val="150000"/>
              </a:lnSpc>
            </a:pPr>
            <a:r>
              <a:rPr lang="fr-FR" sz="2800" dirty="0"/>
              <a:t>Principes du CRM encore insuffisamment généralisés</a:t>
            </a:r>
          </a:p>
          <a:p>
            <a:pPr>
              <a:lnSpc>
                <a:spcPct val="150000"/>
              </a:lnSpc>
            </a:pPr>
            <a:r>
              <a:rPr lang="fr-FR" sz="2800" dirty="0"/>
              <a:t>L’appariement doit être effectué par le producteur de données</a:t>
            </a:r>
          </a:p>
          <a:p>
            <a:endParaRPr lang="fr-FR" sz="2400" dirty="0"/>
          </a:p>
        </p:txBody>
      </p:sp>
    </p:spTree>
    <p:extLst>
      <p:ext uri="{BB962C8B-B14F-4D97-AF65-F5344CB8AC3E}">
        <p14:creationId xmlns:p14="http://schemas.microsoft.com/office/powerpoint/2010/main" val="2688201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72" y="935536"/>
            <a:ext cx="7986371" cy="5756876"/>
          </a:xfrm>
          <a:prstGeom prst="rect">
            <a:avLst/>
          </a:prstGeom>
        </p:spPr>
      </p:pic>
      <p:sp>
        <p:nvSpPr>
          <p:cNvPr id="5" name="Titre 1"/>
          <p:cNvSpPr>
            <a:spLocks noGrp="1"/>
          </p:cNvSpPr>
          <p:nvPr>
            <p:ph type="title"/>
          </p:nvPr>
        </p:nvSpPr>
        <p:spPr>
          <a:xfrm>
            <a:off x="3431704" y="65683"/>
            <a:ext cx="7128792" cy="869853"/>
          </a:xfrm>
        </p:spPr>
        <p:txBody>
          <a:bodyPr/>
          <a:lstStyle/>
          <a:p>
            <a:r>
              <a:rPr lang="fr-FR" dirty="0"/>
              <a:t>Appariement vers le CIDOC</a:t>
            </a:r>
          </a:p>
        </p:txBody>
      </p:sp>
      <p:sp>
        <p:nvSpPr>
          <p:cNvPr id="3" name="Espace réservé du contenu 2"/>
          <p:cNvSpPr>
            <a:spLocks noGrp="1"/>
          </p:cNvSpPr>
          <p:nvPr>
            <p:ph idx="1"/>
          </p:nvPr>
        </p:nvSpPr>
        <p:spPr>
          <a:xfrm>
            <a:off x="1411809" y="3575957"/>
            <a:ext cx="3454106" cy="808287"/>
          </a:xfrm>
        </p:spPr>
        <p:txBody>
          <a:bodyPr/>
          <a:lstStyle/>
          <a:p>
            <a:pPr marL="85725" indent="0">
              <a:buNone/>
            </a:pPr>
            <a:r>
              <a:rPr lang="en-US" dirty="0" err="1"/>
              <a:t>Appariement</a:t>
            </a:r>
            <a:r>
              <a:rPr lang="en-US" dirty="0"/>
              <a:t> des champs de la table "</a:t>
            </a:r>
            <a:r>
              <a:rPr lang="en-US" dirty="0" err="1"/>
              <a:t>Sépulture</a:t>
            </a:r>
            <a:r>
              <a:rPr lang="en-US" dirty="0"/>
              <a:t>"</a:t>
            </a:r>
            <a:r>
              <a:rPr lang="fr-FR" dirty="0"/>
              <a:t> </a:t>
            </a:r>
          </a:p>
        </p:txBody>
      </p:sp>
    </p:spTree>
    <p:extLst>
      <p:ext uri="{BB962C8B-B14F-4D97-AF65-F5344CB8AC3E}">
        <p14:creationId xmlns:p14="http://schemas.microsoft.com/office/powerpoint/2010/main" val="1282083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Espace réservé du contenu 3">
            <a:extLst>
              <a:ext uri="{FF2B5EF4-FFF2-40B4-BE49-F238E27FC236}">
                <a16:creationId xmlns:a16="http://schemas.microsoft.com/office/drawing/2014/main" id="{4F84ABCF-4E50-41D5-9F50-7A0D1C33CE48}"/>
              </a:ext>
            </a:extLst>
          </p:cNvPr>
          <p:cNvPicPr>
            <a:picLocks noChangeAspect="1"/>
          </p:cNvPicPr>
          <p:nvPr/>
        </p:nvPicPr>
        <p:blipFill>
          <a:blip r:embed="rId2"/>
          <a:stretch>
            <a:fillRect/>
          </a:stretch>
        </p:blipFill>
        <p:spPr>
          <a:xfrm>
            <a:off x="1887453" y="2171700"/>
            <a:ext cx="9507245" cy="4404246"/>
          </a:xfrm>
          <a:prstGeom prst="rect">
            <a:avLst/>
          </a:prstGeom>
        </p:spPr>
      </p:pic>
      <p:sp>
        <p:nvSpPr>
          <p:cNvPr id="2" name="Titre 1"/>
          <p:cNvSpPr>
            <a:spLocks noGrp="1"/>
          </p:cNvSpPr>
          <p:nvPr>
            <p:ph type="title"/>
          </p:nvPr>
        </p:nvSpPr>
        <p:spPr/>
        <p:txBody>
          <a:bodyPr/>
          <a:lstStyle/>
          <a:p>
            <a:r>
              <a:rPr lang="fr-FR" dirty="0"/>
              <a:t>Un exemple…</a:t>
            </a:r>
          </a:p>
        </p:txBody>
      </p:sp>
      <p:sp>
        <p:nvSpPr>
          <p:cNvPr id="3" name="Espace réservé du contenu 2"/>
          <p:cNvSpPr>
            <a:spLocks noGrp="1"/>
          </p:cNvSpPr>
          <p:nvPr>
            <p:ph idx="1"/>
          </p:nvPr>
        </p:nvSpPr>
        <p:spPr>
          <a:xfrm>
            <a:off x="1371599" y="1580537"/>
            <a:ext cx="10149841" cy="591163"/>
          </a:xfrm>
        </p:spPr>
        <p:txBody>
          <a:bodyPr>
            <a:normAutofit fontScale="92500"/>
          </a:bodyPr>
          <a:lstStyle/>
          <a:p>
            <a:pPr marL="0" indent="0">
              <a:buNone/>
            </a:pPr>
            <a:r>
              <a:rPr lang="fr-FR" dirty="0"/>
              <a:t>Voici la base du modèle utilisé par la communauté archéologique du Consortium MASA.</a:t>
            </a:r>
          </a:p>
        </p:txBody>
      </p:sp>
      <p:sp>
        <p:nvSpPr>
          <p:cNvPr id="6" name="ZoneTexte 5"/>
          <p:cNvSpPr txBox="1"/>
          <p:nvPr/>
        </p:nvSpPr>
        <p:spPr>
          <a:xfrm>
            <a:off x="1852936" y="2368652"/>
            <a:ext cx="795830" cy="369332"/>
          </a:xfrm>
          <a:prstGeom prst="rect">
            <a:avLst/>
          </a:prstGeom>
          <a:solidFill>
            <a:schemeClr val="bg1">
              <a:lumMod val="75000"/>
            </a:schemeClr>
          </a:solidFill>
          <a:ln w="38100">
            <a:solidFill>
              <a:srgbClr val="FF0000"/>
            </a:solidFill>
          </a:ln>
        </p:spPr>
        <p:txBody>
          <a:bodyPr wrap="square" rtlCol="0">
            <a:spAutoFit/>
          </a:bodyPr>
          <a:lstStyle/>
          <a:p>
            <a:r>
              <a:rPr lang="fr-FR" dirty="0"/>
              <a:t>Entité</a:t>
            </a:r>
          </a:p>
        </p:txBody>
      </p:sp>
      <p:cxnSp>
        <p:nvCxnSpPr>
          <p:cNvPr id="7" name="Connecteur droit avec flèche 6"/>
          <p:cNvCxnSpPr/>
          <p:nvPr/>
        </p:nvCxnSpPr>
        <p:spPr>
          <a:xfrm>
            <a:off x="2250851" y="2737984"/>
            <a:ext cx="174301" cy="485113"/>
          </a:xfrm>
          <a:prstGeom prst="straightConnector1">
            <a:avLst/>
          </a:prstGeom>
          <a:ln w="50800">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3403377" y="2359853"/>
            <a:ext cx="1119387" cy="369332"/>
          </a:xfrm>
          <a:prstGeom prst="rect">
            <a:avLst/>
          </a:prstGeom>
          <a:solidFill>
            <a:schemeClr val="bg1">
              <a:lumMod val="75000"/>
            </a:schemeClr>
          </a:solidFill>
          <a:ln w="38100">
            <a:solidFill>
              <a:srgbClr val="FF0000"/>
            </a:solidFill>
          </a:ln>
        </p:spPr>
        <p:txBody>
          <a:bodyPr wrap="square" rtlCol="0">
            <a:spAutoFit/>
          </a:bodyPr>
          <a:lstStyle/>
          <a:p>
            <a:r>
              <a:rPr lang="fr-FR" dirty="0"/>
              <a:t>Propriété</a:t>
            </a:r>
          </a:p>
        </p:txBody>
      </p:sp>
      <p:cxnSp>
        <p:nvCxnSpPr>
          <p:cNvPr id="9" name="Connecteur droit avec flèche 8"/>
          <p:cNvCxnSpPr>
            <a:cxnSpLocks/>
          </p:cNvCxnSpPr>
          <p:nvPr/>
        </p:nvCxnSpPr>
        <p:spPr>
          <a:xfrm flipH="1">
            <a:off x="3896751" y="2729185"/>
            <a:ext cx="24116" cy="657850"/>
          </a:xfrm>
          <a:prstGeom prst="straightConnector1">
            <a:avLst/>
          </a:prstGeom>
          <a:ln w="50800">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2425152" y="2822987"/>
            <a:ext cx="1037463" cy="400110"/>
          </a:xfrm>
          <a:prstGeom prst="rect">
            <a:avLst/>
          </a:prstGeom>
          <a:noFill/>
        </p:spPr>
        <p:txBody>
          <a:bodyPr wrap="none" rtlCol="0">
            <a:spAutoFit/>
          </a:bodyPr>
          <a:lstStyle/>
          <a:p>
            <a:r>
              <a:rPr lang="fr-FR" sz="2000" b="1" dirty="0">
                <a:solidFill>
                  <a:srgbClr val="FF0000"/>
                </a:solidFill>
              </a:rPr>
              <a:t>Individu</a:t>
            </a:r>
          </a:p>
        </p:txBody>
      </p:sp>
      <p:sp>
        <p:nvSpPr>
          <p:cNvPr id="14" name="ZoneTexte 13"/>
          <p:cNvSpPr txBox="1"/>
          <p:nvPr/>
        </p:nvSpPr>
        <p:spPr>
          <a:xfrm>
            <a:off x="4710600" y="2978086"/>
            <a:ext cx="2219069" cy="400110"/>
          </a:xfrm>
          <a:prstGeom prst="rect">
            <a:avLst/>
          </a:prstGeom>
          <a:noFill/>
        </p:spPr>
        <p:txBody>
          <a:bodyPr wrap="none" rtlCol="0">
            <a:spAutoFit/>
          </a:bodyPr>
          <a:lstStyle/>
          <a:p>
            <a:r>
              <a:rPr lang="fr-FR" sz="2000" b="1" dirty="0">
                <a:solidFill>
                  <a:srgbClr val="FF0000"/>
                </a:solidFill>
              </a:rPr>
              <a:t>Fouille/découverte</a:t>
            </a:r>
          </a:p>
        </p:txBody>
      </p:sp>
      <p:sp>
        <p:nvSpPr>
          <p:cNvPr id="15" name="ZoneTexte 14"/>
          <p:cNvSpPr txBox="1"/>
          <p:nvPr/>
        </p:nvSpPr>
        <p:spPr>
          <a:xfrm>
            <a:off x="6192015" y="2175034"/>
            <a:ext cx="597087" cy="400110"/>
          </a:xfrm>
          <a:prstGeom prst="rect">
            <a:avLst/>
          </a:prstGeom>
          <a:noFill/>
        </p:spPr>
        <p:txBody>
          <a:bodyPr wrap="none" rtlCol="0">
            <a:spAutoFit/>
          </a:bodyPr>
          <a:lstStyle/>
          <a:p>
            <a:r>
              <a:rPr lang="fr-FR" sz="2000" b="1" dirty="0">
                <a:solidFill>
                  <a:srgbClr val="FF0000"/>
                </a:solidFill>
              </a:rPr>
              <a:t>Site</a:t>
            </a:r>
          </a:p>
        </p:txBody>
      </p:sp>
      <p:sp>
        <p:nvSpPr>
          <p:cNvPr id="16" name="ZoneTexte 15"/>
          <p:cNvSpPr txBox="1"/>
          <p:nvPr/>
        </p:nvSpPr>
        <p:spPr>
          <a:xfrm>
            <a:off x="8677816" y="2976141"/>
            <a:ext cx="1483098" cy="400110"/>
          </a:xfrm>
          <a:prstGeom prst="rect">
            <a:avLst/>
          </a:prstGeom>
          <a:noFill/>
        </p:spPr>
        <p:txBody>
          <a:bodyPr wrap="none" rtlCol="0">
            <a:spAutoFit/>
          </a:bodyPr>
          <a:lstStyle/>
          <a:p>
            <a:r>
              <a:rPr lang="fr-FR" sz="2000" b="1" dirty="0">
                <a:solidFill>
                  <a:srgbClr val="FF0000"/>
                </a:solidFill>
              </a:rPr>
              <a:t>Localisation</a:t>
            </a:r>
          </a:p>
        </p:txBody>
      </p:sp>
      <p:sp>
        <p:nvSpPr>
          <p:cNvPr id="17" name="ZoneTexte 16"/>
          <p:cNvSpPr txBox="1"/>
          <p:nvPr/>
        </p:nvSpPr>
        <p:spPr>
          <a:xfrm>
            <a:off x="1846554" y="5096283"/>
            <a:ext cx="1529586" cy="707886"/>
          </a:xfrm>
          <a:prstGeom prst="rect">
            <a:avLst/>
          </a:prstGeom>
          <a:noFill/>
        </p:spPr>
        <p:txBody>
          <a:bodyPr wrap="none" rtlCol="0">
            <a:spAutoFit/>
          </a:bodyPr>
          <a:lstStyle/>
          <a:p>
            <a:pPr algn="ctr"/>
            <a:r>
              <a:rPr lang="fr-FR" sz="2000" b="1" dirty="0">
                <a:solidFill>
                  <a:srgbClr val="FF0000"/>
                </a:solidFill>
              </a:rPr>
              <a:t>Structure, </a:t>
            </a:r>
          </a:p>
          <a:p>
            <a:pPr algn="ctr"/>
            <a:r>
              <a:rPr lang="fr-FR" sz="2000" b="1" dirty="0">
                <a:solidFill>
                  <a:srgbClr val="FF0000"/>
                </a:solidFill>
              </a:rPr>
              <a:t>construction</a:t>
            </a:r>
          </a:p>
        </p:txBody>
      </p:sp>
      <p:sp>
        <p:nvSpPr>
          <p:cNvPr id="19" name="ZoneTexte 18"/>
          <p:cNvSpPr txBox="1"/>
          <p:nvPr/>
        </p:nvSpPr>
        <p:spPr>
          <a:xfrm>
            <a:off x="4883105" y="5096283"/>
            <a:ext cx="1208985" cy="707886"/>
          </a:xfrm>
          <a:prstGeom prst="rect">
            <a:avLst/>
          </a:prstGeom>
          <a:noFill/>
        </p:spPr>
        <p:txBody>
          <a:bodyPr wrap="none" rtlCol="0">
            <a:spAutoFit/>
          </a:bodyPr>
          <a:lstStyle/>
          <a:p>
            <a:r>
              <a:rPr lang="fr-FR" sz="2000" b="1" dirty="0">
                <a:solidFill>
                  <a:srgbClr val="FF0000"/>
                </a:solidFill>
              </a:rPr>
              <a:t>Fait, mur,</a:t>
            </a:r>
          </a:p>
          <a:p>
            <a:r>
              <a:rPr lang="fr-FR" sz="2000" b="1" dirty="0">
                <a:solidFill>
                  <a:srgbClr val="FF0000"/>
                </a:solidFill>
              </a:rPr>
              <a:t>sépulture</a:t>
            </a:r>
          </a:p>
        </p:txBody>
      </p:sp>
      <p:sp>
        <p:nvSpPr>
          <p:cNvPr id="20" name="ZoneTexte 19"/>
          <p:cNvSpPr txBox="1"/>
          <p:nvPr/>
        </p:nvSpPr>
        <p:spPr>
          <a:xfrm>
            <a:off x="5867622" y="5987886"/>
            <a:ext cx="1712328" cy="707886"/>
          </a:xfrm>
          <a:prstGeom prst="rect">
            <a:avLst/>
          </a:prstGeom>
          <a:noFill/>
        </p:spPr>
        <p:txBody>
          <a:bodyPr wrap="none" rtlCol="0">
            <a:spAutoFit/>
          </a:bodyPr>
          <a:lstStyle/>
          <a:p>
            <a:pPr algn="ctr"/>
            <a:r>
              <a:rPr lang="fr-FR" sz="2000" b="1" dirty="0">
                <a:solidFill>
                  <a:srgbClr val="FF0000"/>
                </a:solidFill>
              </a:rPr>
              <a:t>Mobilier</a:t>
            </a:r>
          </a:p>
          <a:p>
            <a:r>
              <a:rPr lang="fr-FR" sz="2000" b="1" dirty="0">
                <a:solidFill>
                  <a:srgbClr val="FF0000"/>
                </a:solidFill>
              </a:rPr>
              <a:t>archéologique</a:t>
            </a:r>
          </a:p>
        </p:txBody>
      </p:sp>
      <p:sp>
        <p:nvSpPr>
          <p:cNvPr id="21" name="ZoneTexte 20"/>
          <p:cNvSpPr txBox="1"/>
          <p:nvPr/>
        </p:nvSpPr>
        <p:spPr>
          <a:xfrm>
            <a:off x="10030876" y="5096283"/>
            <a:ext cx="1712328" cy="707886"/>
          </a:xfrm>
          <a:prstGeom prst="rect">
            <a:avLst/>
          </a:prstGeom>
          <a:noFill/>
        </p:spPr>
        <p:txBody>
          <a:bodyPr wrap="none" rtlCol="0">
            <a:spAutoFit/>
          </a:bodyPr>
          <a:lstStyle/>
          <a:p>
            <a:pPr algn="ctr"/>
            <a:r>
              <a:rPr lang="fr-FR" sz="2000" b="1" dirty="0">
                <a:solidFill>
                  <a:srgbClr val="FF0000"/>
                </a:solidFill>
              </a:rPr>
              <a:t>Couche</a:t>
            </a:r>
          </a:p>
          <a:p>
            <a:r>
              <a:rPr lang="fr-FR" sz="2000" b="1" dirty="0">
                <a:solidFill>
                  <a:srgbClr val="FF0000"/>
                </a:solidFill>
              </a:rPr>
              <a:t>archéologique</a:t>
            </a:r>
          </a:p>
        </p:txBody>
      </p:sp>
    </p:spTree>
    <p:extLst>
      <p:ext uri="{BB962C8B-B14F-4D97-AF65-F5344CB8AC3E}">
        <p14:creationId xmlns:p14="http://schemas.microsoft.com/office/powerpoint/2010/main" val="3970717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0"/>
            <a:ext cx="9144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idx="1"/>
          </p:nvPr>
        </p:nvSpPr>
        <p:spPr>
          <a:xfrm>
            <a:off x="2487702" y="980728"/>
            <a:ext cx="7424723" cy="469624"/>
          </a:xfrm>
        </p:spPr>
        <p:txBody>
          <a:bodyPr/>
          <a:lstStyle/>
          <a:p>
            <a:pPr marL="85725" indent="0">
              <a:buNone/>
            </a:pPr>
            <a:r>
              <a:rPr lang="fr-FR" dirty="0"/>
              <a:t>Mémoire des archéologues et des sites archéologiques </a:t>
            </a:r>
          </a:p>
          <a:p>
            <a:pPr marL="85725" indent="0">
              <a:buNone/>
            </a:pPr>
            <a:endParaRPr lang="en-US" dirty="0"/>
          </a:p>
          <a:p>
            <a:pPr marL="85725" indent="0">
              <a:buNone/>
            </a:pPr>
            <a:endParaRPr lang="fr-FR" dirty="0"/>
          </a:p>
        </p:txBody>
      </p:sp>
      <p:sp>
        <p:nvSpPr>
          <p:cNvPr id="15" name="Titre 1"/>
          <p:cNvSpPr txBox="1">
            <a:spLocks/>
          </p:cNvSpPr>
          <p:nvPr/>
        </p:nvSpPr>
        <p:spPr bwMode="auto">
          <a:xfrm>
            <a:off x="3431704" y="65683"/>
            <a:ext cx="7128792" cy="86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fr-FR" altLang="fr-FR" sz="4000" dirty="0" smtClean="0">
                <a:solidFill>
                  <a:srgbClr val="FF6600"/>
                </a:solidFill>
                <a:latin typeface="Bebas Neue" pitchFamily="34" charset="0"/>
                <a:ea typeface="ＭＳ Ｐゴシック" panose="020B0600070205080204" pitchFamily="34" charset="-128"/>
                <a:cs typeface="ＭＳ Ｐゴシック" charset="-128"/>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fr-FR" kern="0" dirty="0"/>
              <a:t>MASA Consortium</a:t>
            </a:r>
          </a:p>
        </p:txBody>
      </p:sp>
      <p:pic>
        <p:nvPicPr>
          <p:cNvPr id="8" name="Image 7">
            <a:extLst>
              <a:ext uri="{FF2B5EF4-FFF2-40B4-BE49-F238E27FC236}">
                <a16:creationId xmlns:a16="http://schemas.microsoft.com/office/drawing/2014/main" id="{396E9FF6-6D24-4FE3-B964-7B1FAA26DBE0}"/>
              </a:ext>
            </a:extLst>
          </p:cNvPr>
          <p:cNvPicPr>
            <a:picLocks noChangeAspect="1"/>
          </p:cNvPicPr>
          <p:nvPr/>
        </p:nvPicPr>
        <p:blipFill>
          <a:blip r:embed="rId3"/>
          <a:stretch>
            <a:fillRect/>
          </a:stretch>
        </p:blipFill>
        <p:spPr>
          <a:xfrm>
            <a:off x="1317509" y="65683"/>
            <a:ext cx="9818247" cy="6726633"/>
          </a:xfrm>
          <a:prstGeom prst="rect">
            <a:avLst/>
          </a:prstGeom>
        </p:spPr>
      </p:pic>
      <p:sp>
        <p:nvSpPr>
          <p:cNvPr id="6" name="ZoneTexte 5">
            <a:extLst>
              <a:ext uri="{FF2B5EF4-FFF2-40B4-BE49-F238E27FC236}">
                <a16:creationId xmlns:a16="http://schemas.microsoft.com/office/drawing/2014/main" id="{76BE6197-AD0D-4D28-8541-029964DBB96C}"/>
              </a:ext>
            </a:extLst>
          </p:cNvPr>
          <p:cNvSpPr txBox="1"/>
          <p:nvPr/>
        </p:nvSpPr>
        <p:spPr>
          <a:xfrm>
            <a:off x="9961412" y="3940025"/>
            <a:ext cx="2207624" cy="646331"/>
          </a:xfrm>
          <a:prstGeom prst="rect">
            <a:avLst/>
          </a:prstGeom>
          <a:solidFill>
            <a:schemeClr val="bg1">
              <a:lumMod val="75000"/>
            </a:schemeClr>
          </a:solidFill>
          <a:ln w="38100">
            <a:solidFill>
              <a:srgbClr val="FF0000"/>
            </a:solidFill>
          </a:ln>
        </p:spPr>
        <p:txBody>
          <a:bodyPr wrap="square" rtlCol="0">
            <a:spAutoFit/>
          </a:bodyPr>
          <a:lstStyle/>
          <a:p>
            <a:r>
              <a:rPr lang="fr-FR" dirty="0"/>
              <a:t>Module pour gérer la datation des entités</a:t>
            </a:r>
          </a:p>
        </p:txBody>
      </p:sp>
      <p:sp>
        <p:nvSpPr>
          <p:cNvPr id="7" name="ZoneTexte 6">
            <a:extLst>
              <a:ext uri="{FF2B5EF4-FFF2-40B4-BE49-F238E27FC236}">
                <a16:creationId xmlns:a16="http://schemas.microsoft.com/office/drawing/2014/main" id="{DAFEED6A-6071-48FD-8F30-3E35F4F6DAD4}"/>
              </a:ext>
            </a:extLst>
          </p:cNvPr>
          <p:cNvSpPr txBox="1"/>
          <p:nvPr/>
        </p:nvSpPr>
        <p:spPr>
          <a:xfrm>
            <a:off x="9311676" y="42547"/>
            <a:ext cx="2852058" cy="646331"/>
          </a:xfrm>
          <a:prstGeom prst="rect">
            <a:avLst/>
          </a:prstGeom>
          <a:solidFill>
            <a:schemeClr val="bg1">
              <a:lumMod val="75000"/>
            </a:schemeClr>
          </a:solidFill>
          <a:ln w="38100">
            <a:solidFill>
              <a:srgbClr val="FF0000"/>
            </a:solidFill>
          </a:ln>
        </p:spPr>
        <p:txBody>
          <a:bodyPr wrap="square" rtlCol="0">
            <a:spAutoFit/>
          </a:bodyPr>
          <a:lstStyle/>
          <a:p>
            <a:r>
              <a:rPr lang="fr-FR" dirty="0"/>
              <a:t>Module pour gérer la documentation des entités</a:t>
            </a:r>
          </a:p>
        </p:txBody>
      </p:sp>
      <p:sp>
        <p:nvSpPr>
          <p:cNvPr id="9" name="ZoneTexte 8">
            <a:extLst>
              <a:ext uri="{FF2B5EF4-FFF2-40B4-BE49-F238E27FC236}">
                <a16:creationId xmlns:a16="http://schemas.microsoft.com/office/drawing/2014/main" id="{CB242240-37AE-45F8-BF14-D89156D30F36}"/>
              </a:ext>
            </a:extLst>
          </p:cNvPr>
          <p:cNvSpPr txBox="1"/>
          <p:nvPr/>
        </p:nvSpPr>
        <p:spPr>
          <a:xfrm>
            <a:off x="9564188" y="5138608"/>
            <a:ext cx="2207624" cy="1477328"/>
          </a:xfrm>
          <a:prstGeom prst="rect">
            <a:avLst/>
          </a:prstGeom>
          <a:solidFill>
            <a:schemeClr val="bg1">
              <a:lumMod val="75000"/>
            </a:schemeClr>
          </a:solidFill>
          <a:ln w="38100">
            <a:solidFill>
              <a:srgbClr val="FF0000"/>
            </a:solidFill>
          </a:ln>
        </p:spPr>
        <p:txBody>
          <a:bodyPr wrap="square" rtlCol="0">
            <a:spAutoFit/>
          </a:bodyPr>
          <a:lstStyle/>
          <a:p>
            <a:r>
              <a:rPr lang="fr-FR" dirty="0"/>
              <a:t>Pour chaque entité :</a:t>
            </a:r>
          </a:p>
          <a:p>
            <a:pPr marL="285750" indent="-285750">
              <a:buFontTx/>
              <a:buChar char="-"/>
            </a:pPr>
            <a:r>
              <a:rPr lang="fr-FR" dirty="0"/>
              <a:t>Identification</a:t>
            </a:r>
          </a:p>
          <a:p>
            <a:pPr marL="285750" indent="-285750">
              <a:buFontTx/>
              <a:buChar char="-"/>
            </a:pPr>
            <a:r>
              <a:rPr lang="fr-FR" dirty="0"/>
              <a:t>Appellation</a:t>
            </a:r>
          </a:p>
          <a:p>
            <a:pPr marL="285750" indent="-285750">
              <a:buFontTx/>
              <a:buChar char="-"/>
            </a:pPr>
            <a:r>
              <a:rPr lang="fr-FR" dirty="0"/>
              <a:t>Description</a:t>
            </a:r>
          </a:p>
          <a:p>
            <a:pPr marL="285750" indent="-285750">
              <a:buFontTx/>
              <a:buChar char="-"/>
            </a:pPr>
            <a:r>
              <a:rPr lang="fr-FR" dirty="0"/>
              <a:t>Typologie</a:t>
            </a:r>
          </a:p>
        </p:txBody>
      </p:sp>
      <p:cxnSp>
        <p:nvCxnSpPr>
          <p:cNvPr id="10" name="Connecteur droit avec flèche 9">
            <a:extLst>
              <a:ext uri="{FF2B5EF4-FFF2-40B4-BE49-F238E27FC236}">
                <a16:creationId xmlns:a16="http://schemas.microsoft.com/office/drawing/2014/main" id="{3CA4334A-5166-4A87-9502-1C0DE4287B4F}"/>
              </a:ext>
            </a:extLst>
          </p:cNvPr>
          <p:cNvCxnSpPr>
            <a:cxnSpLocks/>
          </p:cNvCxnSpPr>
          <p:nvPr/>
        </p:nvCxnSpPr>
        <p:spPr>
          <a:xfrm flipH="1" flipV="1">
            <a:off x="10169782" y="2817766"/>
            <a:ext cx="1448481" cy="1056575"/>
          </a:xfrm>
          <a:prstGeom prst="straightConnector1">
            <a:avLst/>
          </a:prstGeom>
          <a:ln w="50800">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5D4EDA93-3751-429E-A702-7FBB2D901004}"/>
              </a:ext>
            </a:extLst>
          </p:cNvPr>
          <p:cNvCxnSpPr>
            <a:cxnSpLocks/>
          </p:cNvCxnSpPr>
          <p:nvPr/>
        </p:nvCxnSpPr>
        <p:spPr>
          <a:xfrm flipH="1">
            <a:off x="9111435" y="688878"/>
            <a:ext cx="592863" cy="259008"/>
          </a:xfrm>
          <a:prstGeom prst="straightConnector1">
            <a:avLst/>
          </a:prstGeom>
          <a:ln w="50800">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443A7A2F-DF55-4E59-8983-D0A9FC9C0ACA}"/>
              </a:ext>
            </a:extLst>
          </p:cNvPr>
          <p:cNvSpPr txBox="1"/>
          <p:nvPr/>
        </p:nvSpPr>
        <p:spPr>
          <a:xfrm>
            <a:off x="768590" y="2356101"/>
            <a:ext cx="2303418" cy="923330"/>
          </a:xfrm>
          <a:prstGeom prst="rect">
            <a:avLst/>
          </a:prstGeom>
          <a:solidFill>
            <a:schemeClr val="bg1">
              <a:lumMod val="75000"/>
            </a:schemeClr>
          </a:solidFill>
          <a:ln w="38100">
            <a:solidFill>
              <a:srgbClr val="FF0000"/>
            </a:solidFill>
          </a:ln>
        </p:spPr>
        <p:txBody>
          <a:bodyPr wrap="square" rtlCol="0">
            <a:spAutoFit/>
          </a:bodyPr>
          <a:lstStyle/>
          <a:p>
            <a:r>
              <a:rPr lang="fr-FR" dirty="0"/>
              <a:t>Identification pérenne à des référentiels standards</a:t>
            </a:r>
          </a:p>
        </p:txBody>
      </p:sp>
      <p:cxnSp>
        <p:nvCxnSpPr>
          <p:cNvPr id="13" name="Connecteur droit avec flèche 12">
            <a:extLst>
              <a:ext uri="{FF2B5EF4-FFF2-40B4-BE49-F238E27FC236}">
                <a16:creationId xmlns:a16="http://schemas.microsoft.com/office/drawing/2014/main" id="{735BE554-DD2D-409E-813E-F770E004B5D5}"/>
              </a:ext>
            </a:extLst>
          </p:cNvPr>
          <p:cNvCxnSpPr>
            <a:cxnSpLocks/>
            <a:stCxn id="12" idx="3"/>
          </p:cNvCxnSpPr>
          <p:nvPr/>
        </p:nvCxnSpPr>
        <p:spPr>
          <a:xfrm flipV="1">
            <a:off x="3072008" y="2568591"/>
            <a:ext cx="1124435" cy="249175"/>
          </a:xfrm>
          <a:prstGeom prst="straightConnector1">
            <a:avLst/>
          </a:prstGeom>
          <a:ln w="50800">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FF4715D1-8A69-4BAE-A334-FF153A64111C}"/>
              </a:ext>
            </a:extLst>
          </p:cNvPr>
          <p:cNvCxnSpPr>
            <a:cxnSpLocks/>
            <a:stCxn id="9" idx="1"/>
          </p:cNvCxnSpPr>
          <p:nvPr/>
        </p:nvCxnSpPr>
        <p:spPr>
          <a:xfrm flipH="1">
            <a:off x="8278586" y="5877272"/>
            <a:ext cx="1285602" cy="115314"/>
          </a:xfrm>
          <a:prstGeom prst="straightConnector1">
            <a:avLst/>
          </a:prstGeom>
          <a:ln w="50800">
            <a:solidFill>
              <a:srgbClr val="FF0000"/>
            </a:solidFill>
            <a:headEnd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165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C93C1A9-6B26-43BE-B2C0-F74FF126F4F1}"/>
              </a:ext>
            </a:extLst>
          </p:cNvPr>
          <p:cNvPicPr>
            <a:picLocks noGrp="1" noChangeAspect="1"/>
          </p:cNvPicPr>
          <p:nvPr>
            <p:ph idx="1"/>
          </p:nvPr>
        </p:nvPicPr>
        <p:blipFill rotWithShape="1">
          <a:blip r:embed="rId3"/>
          <a:srcRect l="2336" t="20623" r="3587" b="3046"/>
          <a:stretch/>
        </p:blipFill>
        <p:spPr>
          <a:xfrm>
            <a:off x="1438182" y="222739"/>
            <a:ext cx="10549631" cy="6412521"/>
          </a:xfrm>
        </p:spPr>
      </p:pic>
      <p:pic>
        <p:nvPicPr>
          <p:cNvPr id="3" name="Image 16" descr="Logo-Humanum.png">
            <a:extLst>
              <a:ext uri="{FF2B5EF4-FFF2-40B4-BE49-F238E27FC236}">
                <a16:creationId xmlns:a16="http://schemas.microsoft.com/office/drawing/2014/main" id="{BD7779C0-1067-4EE4-98A3-7F8C728C60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6964" y="386524"/>
            <a:ext cx="617263" cy="43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 3">
            <a:extLst>
              <a:ext uri="{FF2B5EF4-FFF2-40B4-BE49-F238E27FC236}">
                <a16:creationId xmlns:a16="http://schemas.microsoft.com/office/drawing/2014/main" id="{03F0AF15-F2EF-4CD4-898E-6055049E2CD5}"/>
              </a:ext>
            </a:extLst>
          </p:cNvPr>
          <p:cNvPicPr>
            <a:picLocks noChangeAspect="1"/>
          </p:cNvPicPr>
          <p:nvPr/>
        </p:nvPicPr>
        <p:blipFill rotWithShape="1">
          <a:blip r:embed="rId5">
            <a:extLst>
              <a:ext uri="{28A0092B-C50C-407E-A947-70E740481C1C}">
                <a14:useLocalDpi xmlns:a14="http://schemas.microsoft.com/office/drawing/2010/main" val="0"/>
              </a:ext>
            </a:extLst>
          </a:blip>
          <a:srcRect l="1" r="47842"/>
          <a:stretch/>
        </p:blipFill>
        <p:spPr>
          <a:xfrm>
            <a:off x="1615462" y="386524"/>
            <a:ext cx="1739458" cy="869853"/>
          </a:xfrm>
          <a:prstGeom prst="rect">
            <a:avLst/>
          </a:prstGeom>
        </p:spPr>
      </p:pic>
    </p:spTree>
    <p:extLst>
      <p:ext uri="{BB962C8B-B14F-4D97-AF65-F5344CB8AC3E}">
        <p14:creationId xmlns:p14="http://schemas.microsoft.com/office/powerpoint/2010/main" val="401194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
          <p:cNvSpPr txBox="1">
            <a:spLocks/>
          </p:cNvSpPr>
          <p:nvPr/>
        </p:nvSpPr>
        <p:spPr bwMode="auto">
          <a:xfrm>
            <a:off x="3431704" y="65683"/>
            <a:ext cx="7128792" cy="86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fr-FR" altLang="fr-FR" sz="4000" dirty="0" smtClean="0">
                <a:solidFill>
                  <a:srgbClr val="FF6600"/>
                </a:solidFill>
                <a:latin typeface="Bebas Neue" pitchFamily="34" charset="0"/>
                <a:ea typeface="ＭＳ Ｐゴシック" panose="020B0600070205080204" pitchFamily="34" charset="-128"/>
                <a:cs typeface="ＭＳ Ｐゴシック" charset="-128"/>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fr-FR" kern="0" dirty="0">
                <a:solidFill>
                  <a:srgbClr val="CC3300"/>
                </a:solidFill>
              </a:rPr>
              <a:t>Jeux de données</a:t>
            </a: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3" y="1091191"/>
            <a:ext cx="3825415" cy="336300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190" y="1124744"/>
            <a:ext cx="3222675" cy="3338634"/>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9736" y="3356992"/>
            <a:ext cx="4104456" cy="28148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53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a:xfrm>
            <a:off x="1846554" y="365126"/>
            <a:ext cx="9507245" cy="651434"/>
          </a:xfrm>
        </p:spPr>
        <p:txBody>
          <a:bodyPr/>
          <a:lstStyle/>
          <a:p>
            <a:pPr eaLnBrk="1" hangingPunct="1"/>
            <a:r>
              <a:rPr lang="en-US" altLang="it-IT" sz="3200" dirty="0">
                <a:ea typeface="ＭＳ Ｐゴシック" panose="020B0600070205080204" pitchFamily="34" charset="-128"/>
              </a:rPr>
              <a:t>CIDOC Mapping tools</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692" y="1812644"/>
            <a:ext cx="4705330" cy="3932733"/>
          </a:xfrm>
          <a:prstGeom prst="rect">
            <a:avLst/>
          </a:prstGeom>
        </p:spPr>
      </p:pic>
      <p:pic>
        <p:nvPicPr>
          <p:cNvPr id="5" name="Espace réservé du contenu 4"/>
          <p:cNvPicPr>
            <a:picLocks noChangeAspect="1"/>
          </p:cNvPicPr>
          <p:nvPr/>
        </p:nvPicPr>
        <p:blipFill rotWithShape="1">
          <a:blip r:embed="rId4">
            <a:extLst>
              <a:ext uri="{28A0092B-C50C-407E-A947-70E740481C1C}">
                <a14:useLocalDpi xmlns:a14="http://schemas.microsoft.com/office/drawing/2010/main" val="0"/>
              </a:ext>
            </a:extLst>
          </a:blip>
          <a:srcRect r="50002" b="33423"/>
          <a:stretch/>
        </p:blipFill>
        <p:spPr bwMode="auto">
          <a:xfrm>
            <a:off x="2118031" y="1812645"/>
            <a:ext cx="4113847" cy="3932732"/>
          </a:xfrm>
          <a:prstGeom prst="rect">
            <a:avLst/>
          </a:prstGeom>
          <a:noFill/>
          <a:ln w="6350">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7807996" y="5861685"/>
            <a:ext cx="3069132" cy="663653"/>
          </a:xfrm>
          <a:prstGeom prst="rect">
            <a:avLst/>
          </a:prstGeom>
          <a:solidFill>
            <a:srgbClr val="FFFFCC"/>
          </a:solidFill>
          <a:ln w="6350">
            <a:solidFill>
              <a:schemeClr val="bg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p:nvSpPr>
        <p:spPr>
          <a:xfrm>
            <a:off x="3603225" y="5873423"/>
            <a:ext cx="3069132" cy="663653"/>
          </a:xfrm>
          <a:prstGeom prst="rect">
            <a:avLst/>
          </a:prstGeom>
          <a:solidFill>
            <a:srgbClr val="FFFFCC"/>
          </a:solidFill>
          <a:ln w="6350">
            <a:solidFill>
              <a:schemeClr val="bg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contenu 2"/>
          <p:cNvSpPr txBox="1">
            <a:spLocks/>
          </p:cNvSpPr>
          <p:nvPr/>
        </p:nvSpPr>
        <p:spPr>
          <a:xfrm>
            <a:off x="2502001" y="1362644"/>
            <a:ext cx="2497822" cy="432047"/>
          </a:xfrm>
          <a:prstGeom prst="rect">
            <a:avLst/>
          </a:prstGeom>
        </p:spPr>
        <p:txBody>
          <a:bodyPr/>
          <a:lstStyle>
            <a:lvl1pPr marL="342900" indent="-342900" algn="l" rtl="0" eaLnBrk="1" fontAlgn="base" hangingPunct="1">
              <a:spcBef>
                <a:spcPct val="20000"/>
              </a:spcBef>
              <a:spcAft>
                <a:spcPct val="0"/>
              </a:spcAft>
              <a:buChar char="•"/>
              <a:defRPr lang="fr-FR" altLang="fr-FR" sz="2000" kern="1200" dirty="0" smtClean="0">
                <a:solidFill>
                  <a:schemeClr val="tx1"/>
                </a:solidFill>
                <a:latin typeface="Verdana" panose="020B0604030504040204" pitchFamily="34" charset="0"/>
                <a:ea typeface="ＭＳ Ｐゴシック" panose="020B0600070205080204" pitchFamily="34" charset="-128"/>
                <a:cs typeface="+mn-cs"/>
              </a:defRPr>
            </a:lvl1pPr>
            <a:lvl2pPr marL="742950" indent="-285750" algn="l" rtl="0" eaLnBrk="1" fontAlgn="base" hangingPunct="1">
              <a:spcBef>
                <a:spcPct val="20000"/>
              </a:spcBef>
              <a:spcAft>
                <a:spcPct val="0"/>
              </a:spcAft>
              <a:buChar char="–"/>
              <a:defRPr lang="fr-FR" altLang="fr-FR" sz="2800" kern="1200" dirty="0" smtClean="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1" fontAlgn="base" hangingPunct="1">
              <a:spcBef>
                <a:spcPct val="20000"/>
              </a:spcBef>
              <a:spcAft>
                <a:spcPct val="0"/>
              </a:spcAft>
              <a:buChar char="•"/>
              <a:defRPr lang="fr-FR" altLang="fr-FR" sz="2400" kern="1200" dirty="0" smtClean="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1" fontAlgn="base" hangingPunct="1">
              <a:spcBef>
                <a:spcPct val="20000"/>
              </a:spcBef>
              <a:spcAft>
                <a:spcPct val="0"/>
              </a:spcAft>
              <a:buChar char="–"/>
              <a:defRPr lang="fr-FR" altLang="fr-FR" sz="2000" kern="1200" dirty="0" smtClean="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1" fontAlgn="base" hangingPunct="1">
              <a:spcBef>
                <a:spcPct val="20000"/>
              </a:spcBef>
              <a:spcAft>
                <a:spcPct val="0"/>
              </a:spcAft>
              <a:buChar char="»"/>
              <a:defRPr lang="fr-FR" altLang="fr-FR" sz="2000" kern="1200" dirty="0" smtClean="0">
                <a:solidFill>
                  <a:schemeClr val="tx1"/>
                </a:solidFill>
                <a:latin typeface="Arial" panose="020B0604020202020204" pitchFamily="34" charset="0"/>
                <a:ea typeface="ＭＳ Ｐゴシック" panose="020B0600070205080204" pitchFamily="34" charset="-128"/>
                <a:cs typeface="+mn-cs"/>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None/>
            </a:pPr>
            <a:r>
              <a:rPr lang="fr-FR" dirty="0"/>
              <a:t>XML </a:t>
            </a:r>
            <a:r>
              <a:rPr lang="fr-FR" dirty="0" err="1"/>
              <a:t>dataset</a:t>
            </a:r>
            <a:r>
              <a:rPr lang="fr-FR" dirty="0"/>
              <a:t> </a:t>
            </a:r>
            <a:r>
              <a:rPr lang="fr-FR" dirty="0">
                <a:latin typeface="Arial" panose="020B0604020202020204" pitchFamily="34" charset="0"/>
                <a:cs typeface="Arial" panose="020B0604020202020204" pitchFamily="34" charset="0"/>
              </a:rPr>
              <a:t>► 3M</a:t>
            </a:r>
            <a:r>
              <a:rPr lang="fr-FR" dirty="0"/>
              <a:t> </a:t>
            </a:r>
          </a:p>
        </p:txBody>
      </p:sp>
      <p:sp>
        <p:nvSpPr>
          <p:cNvPr id="9" name="Espace réservé du contenu 2"/>
          <p:cNvSpPr txBox="1">
            <a:spLocks/>
          </p:cNvSpPr>
          <p:nvPr/>
        </p:nvSpPr>
        <p:spPr bwMode="auto">
          <a:xfrm>
            <a:off x="6835543" y="1365704"/>
            <a:ext cx="1925789" cy="43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1" fontAlgn="base" hangingPunct="1">
              <a:spcBef>
                <a:spcPct val="20000"/>
              </a:spcBef>
              <a:spcAft>
                <a:spcPct val="0"/>
              </a:spcAft>
              <a:buChar char="•"/>
              <a:defRPr lang="fr-FR" altLang="fr-FR" sz="2000" kern="1200" dirty="0" smtClean="0">
                <a:solidFill>
                  <a:schemeClr val="tx1"/>
                </a:solidFill>
                <a:latin typeface="Verdana" panose="020B0604030504040204" pitchFamily="34" charset="0"/>
                <a:ea typeface="ＭＳ Ｐゴシック" panose="020B0600070205080204" pitchFamily="34" charset="-128"/>
                <a:cs typeface="+mn-cs"/>
              </a:defRPr>
            </a:lvl1pPr>
            <a:lvl2pPr marL="742950" indent="-285750" algn="l" rtl="0" eaLnBrk="1" fontAlgn="base" hangingPunct="1">
              <a:spcBef>
                <a:spcPct val="20000"/>
              </a:spcBef>
              <a:spcAft>
                <a:spcPct val="0"/>
              </a:spcAft>
              <a:buChar char="–"/>
              <a:defRPr lang="fr-FR" altLang="fr-FR" sz="2800" kern="1200" dirty="0" smtClean="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1" fontAlgn="base" hangingPunct="1">
              <a:spcBef>
                <a:spcPct val="20000"/>
              </a:spcBef>
              <a:spcAft>
                <a:spcPct val="0"/>
              </a:spcAft>
              <a:buChar char="•"/>
              <a:defRPr lang="fr-FR" altLang="fr-FR" sz="2400" kern="1200" dirty="0" smtClean="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1" fontAlgn="base" hangingPunct="1">
              <a:spcBef>
                <a:spcPct val="20000"/>
              </a:spcBef>
              <a:spcAft>
                <a:spcPct val="0"/>
              </a:spcAft>
              <a:buChar char="–"/>
              <a:defRPr lang="fr-FR" altLang="fr-FR" sz="2000" kern="1200" dirty="0" smtClean="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1" fontAlgn="base" hangingPunct="1">
              <a:spcBef>
                <a:spcPct val="20000"/>
              </a:spcBef>
              <a:spcAft>
                <a:spcPct val="0"/>
              </a:spcAft>
              <a:buChar char="»"/>
              <a:defRPr lang="fr-FR" altLang="fr-FR" sz="2000" kern="1200" dirty="0" smtClean="0">
                <a:solidFill>
                  <a:schemeClr val="tx1"/>
                </a:solidFill>
                <a:latin typeface="Arial" panose="020B0604020202020204" pitchFamily="34" charset="0"/>
                <a:ea typeface="ＭＳ Ｐゴシック" panose="020B0600070205080204" pitchFamily="34" charset="-128"/>
                <a:cs typeface="+mn-cs"/>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None/>
            </a:pPr>
            <a:r>
              <a:rPr lang="fr-FR" dirty="0"/>
              <a:t>DBMS </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Ontop</a:t>
            </a:r>
            <a:endParaRPr lang="fr-FR" dirty="0"/>
          </a:p>
        </p:txBody>
      </p:sp>
      <p:pic>
        <p:nvPicPr>
          <p:cNvPr id="10" name="Picture 2" descr="http://139.91.183.3/3M/formating/images/header_en.png"/>
          <p:cNvPicPr>
            <a:picLocks noChangeAspect="1" noChangeArrowheads="1"/>
          </p:cNvPicPr>
          <p:nvPr/>
        </p:nvPicPr>
        <p:blipFill rotWithShape="1">
          <a:blip r:embed="rId5">
            <a:extLst>
              <a:ext uri="{28A0092B-C50C-407E-A947-70E740481C1C}">
                <a14:useLocalDpi xmlns:a14="http://schemas.microsoft.com/office/drawing/2010/main" val="0"/>
              </a:ext>
            </a:extLst>
          </a:blip>
          <a:srcRect r="67781" b="13573"/>
          <a:stretch/>
        </p:blipFill>
        <p:spPr bwMode="auto">
          <a:xfrm>
            <a:off x="3693753" y="5975818"/>
            <a:ext cx="1323754" cy="4793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043385" y="6079669"/>
            <a:ext cx="1628972" cy="261610"/>
          </a:xfrm>
          <a:prstGeom prst="rect">
            <a:avLst/>
          </a:prstGeom>
        </p:spPr>
        <p:txBody>
          <a:bodyPr wrap="none">
            <a:spAutoFit/>
          </a:bodyPr>
          <a:lstStyle/>
          <a:p>
            <a:r>
              <a:rPr lang="fr-FR" sz="1100" u="sng" dirty="0">
                <a:solidFill>
                  <a:srgbClr val="0000FF"/>
                </a:solidFill>
              </a:rPr>
              <a:t>http://139.91.183.3/3M/</a:t>
            </a:r>
          </a:p>
        </p:txBody>
      </p:sp>
      <p:pic>
        <p:nvPicPr>
          <p:cNvPr id="12" name="Picture 4" descr="her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3705" y="5994717"/>
            <a:ext cx="1327458" cy="42096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9260793" y="6066946"/>
            <a:ext cx="1503938" cy="261610"/>
          </a:xfrm>
          <a:prstGeom prst="rect">
            <a:avLst/>
          </a:prstGeom>
        </p:spPr>
        <p:txBody>
          <a:bodyPr wrap="none">
            <a:spAutoFit/>
          </a:bodyPr>
          <a:lstStyle/>
          <a:p>
            <a:r>
              <a:rPr lang="fr-FR" sz="1100" u="sng" dirty="0">
                <a:solidFill>
                  <a:srgbClr val="0000FF"/>
                </a:solidFill>
              </a:rPr>
              <a:t>https://ontop-vkg.org/</a:t>
            </a:r>
          </a:p>
        </p:txBody>
      </p:sp>
      <p:pic>
        <p:nvPicPr>
          <p:cNvPr id="14" name="Imag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0445" y="1343134"/>
            <a:ext cx="451556" cy="451556"/>
          </a:xfrm>
          <a:prstGeom prst="rect">
            <a:avLst/>
          </a:prstGeom>
        </p:spPr>
      </p:pic>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5247" y="1350146"/>
            <a:ext cx="440480" cy="440480"/>
          </a:xfrm>
          <a:prstGeom prst="rect">
            <a:avLst/>
          </a:prstGeom>
        </p:spPr>
      </p:pic>
    </p:spTree>
    <p:extLst>
      <p:ext uri="{BB962C8B-B14F-4D97-AF65-F5344CB8AC3E}">
        <p14:creationId xmlns:p14="http://schemas.microsoft.com/office/powerpoint/2010/main" val="1482154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err="1"/>
              <a:t>endpoint</a:t>
            </a:r>
            <a:r>
              <a:rPr lang="fr-FR" dirty="0"/>
              <a:t> SPARQL</a:t>
            </a:r>
          </a:p>
        </p:txBody>
      </p:sp>
      <p:pic>
        <p:nvPicPr>
          <p:cNvPr id="4" name="Image 3">
            <a:extLst>
              <a:ext uri="{FF2B5EF4-FFF2-40B4-BE49-F238E27FC236}">
                <a16:creationId xmlns:a16="http://schemas.microsoft.com/office/drawing/2014/main" id="{5530F407-BB28-4E1B-8699-9A73E510E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799" y="1640955"/>
            <a:ext cx="9144000" cy="4851920"/>
          </a:xfrm>
          <a:prstGeom prst="rect">
            <a:avLst/>
          </a:prstGeom>
        </p:spPr>
      </p:pic>
      <p:pic>
        <p:nvPicPr>
          <p:cNvPr id="5" name="Image 4">
            <a:extLst>
              <a:ext uri="{FF2B5EF4-FFF2-40B4-BE49-F238E27FC236}">
                <a16:creationId xmlns:a16="http://schemas.microsoft.com/office/drawing/2014/main" id="{2A362D01-FEB2-4E29-874B-754989C4F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884" y="335209"/>
            <a:ext cx="853130" cy="1155749"/>
          </a:xfrm>
          <a:prstGeom prst="rect">
            <a:avLst/>
          </a:prstGeom>
        </p:spPr>
      </p:pic>
    </p:spTree>
    <p:extLst>
      <p:ext uri="{BB962C8B-B14F-4D97-AF65-F5344CB8AC3E}">
        <p14:creationId xmlns:p14="http://schemas.microsoft.com/office/powerpoint/2010/main" val="3012460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p:txBody>
          <a:bodyPr/>
          <a:lstStyle/>
          <a:p>
            <a:pPr eaLnBrk="1" hangingPunct="1"/>
            <a:r>
              <a:rPr lang="en-US" altLang="it-IT" sz="3200" dirty="0" err="1">
                <a:ea typeface="ＭＳ Ｐゴシック" panose="020B0600070205080204" pitchFamily="34" charset="-128"/>
              </a:rPr>
              <a:t>OpenArchaeo</a:t>
            </a:r>
            <a:r>
              <a:rPr lang="en-US" altLang="it-IT" sz="3200" dirty="0">
                <a:ea typeface="ＭＳ Ｐゴシック" panose="020B0600070205080204" pitchFamily="34" charset="-128"/>
              </a:rPr>
              <a:t> </a:t>
            </a:r>
            <a:r>
              <a:rPr lang="en-US" altLang="it-IT" sz="3200" dirty="0" err="1">
                <a:ea typeface="ＭＳ Ｐゴシック" panose="020B0600070205080204" pitchFamily="34" charset="-128"/>
              </a:rPr>
              <a:t>Triplestore</a:t>
            </a:r>
            <a:endParaRPr lang="en-US" altLang="it-IT" sz="3200" dirty="0">
              <a:ea typeface="ＭＳ Ｐゴシック" panose="020B0600070205080204" pitchFamily="34" charset="-128"/>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354668"/>
            <a:ext cx="9232330" cy="5330571"/>
          </a:xfrm>
          <a:prstGeom prst="rect">
            <a:avLst/>
          </a:prstGeom>
        </p:spPr>
      </p:pic>
      <p:pic>
        <p:nvPicPr>
          <p:cNvPr id="20" name="Imag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884" y="335209"/>
            <a:ext cx="853130" cy="1155749"/>
          </a:xfrm>
          <a:prstGeom prst="rect">
            <a:avLst/>
          </a:prstGeom>
        </p:spPr>
      </p:pic>
    </p:spTree>
    <p:extLst>
      <p:ext uri="{BB962C8B-B14F-4D97-AF65-F5344CB8AC3E}">
        <p14:creationId xmlns:p14="http://schemas.microsoft.com/office/powerpoint/2010/main" val="255332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exemple : </a:t>
            </a:r>
            <a:r>
              <a:rPr lang="fr-FR" dirty="0" err="1"/>
              <a:t>OpenArchaeo</a:t>
            </a:r>
            <a:endParaRPr lang="fr-FR" dirty="0"/>
          </a:p>
        </p:txBody>
      </p:sp>
      <p:sp>
        <p:nvSpPr>
          <p:cNvPr id="3" name="Espace réservé du contenu 2"/>
          <p:cNvSpPr>
            <a:spLocks noGrp="1"/>
          </p:cNvSpPr>
          <p:nvPr>
            <p:ph idx="1"/>
          </p:nvPr>
        </p:nvSpPr>
        <p:spPr>
          <a:xfrm>
            <a:off x="1371600" y="5867400"/>
            <a:ext cx="9601200" cy="761610"/>
          </a:xfrm>
        </p:spPr>
        <p:txBody>
          <a:bodyPr>
            <a:normAutofit fontScale="85000" lnSpcReduction="10000"/>
          </a:bodyPr>
          <a:lstStyle/>
          <a:p>
            <a:pPr marL="0" indent="0">
              <a:buNone/>
            </a:pPr>
            <a:r>
              <a:rPr lang="fr-FR" dirty="0"/>
              <a:t>Requête intuitive fondée sur le modèle de données : je recherche</a:t>
            </a:r>
          </a:p>
          <a:p>
            <a:pPr marL="0" indent="0">
              <a:buNone/>
            </a:pPr>
            <a:r>
              <a:rPr lang="fr-FR" i="1" dirty="0"/>
              <a:t>" les sépultures trouvées sur un site étudié par un individu nommé « Elisabeth Lorans » "</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47410"/>
            <a:ext cx="9144000" cy="4419990"/>
          </a:xfrm>
          <a:prstGeom prst="rect">
            <a:avLst/>
          </a:prstGeom>
        </p:spPr>
      </p:pic>
      <p:pic>
        <p:nvPicPr>
          <p:cNvPr id="5" name="Image 4">
            <a:extLst>
              <a:ext uri="{FF2B5EF4-FFF2-40B4-BE49-F238E27FC236}">
                <a16:creationId xmlns:a16="http://schemas.microsoft.com/office/drawing/2014/main" id="{5BD771DF-AA7B-432D-A0D0-96510EDC1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884" y="335209"/>
            <a:ext cx="853130" cy="1155749"/>
          </a:xfrm>
          <a:prstGeom prst="rect">
            <a:avLst/>
          </a:prstGeom>
        </p:spPr>
      </p:pic>
    </p:spTree>
    <p:extLst>
      <p:ext uri="{BB962C8B-B14F-4D97-AF65-F5344CB8AC3E}">
        <p14:creationId xmlns:p14="http://schemas.microsoft.com/office/powerpoint/2010/main" val="2281045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8396" t="17850" r="8331" b="-399"/>
          <a:stretch/>
        </p:blipFill>
        <p:spPr>
          <a:xfrm>
            <a:off x="4752696" y="186595"/>
            <a:ext cx="7272963" cy="6569312"/>
          </a:xfrm>
          <a:prstGeom prst="rect">
            <a:avLst/>
          </a:prstGeom>
        </p:spPr>
      </p:pic>
      <p:grpSp>
        <p:nvGrpSpPr>
          <p:cNvPr id="6" name="Groupe 5">
            <a:extLst>
              <a:ext uri="{FF2B5EF4-FFF2-40B4-BE49-F238E27FC236}">
                <a16:creationId xmlns:a16="http://schemas.microsoft.com/office/drawing/2014/main" id="{F4554939-B387-402B-8AAE-2F81884D7903}"/>
              </a:ext>
            </a:extLst>
          </p:cNvPr>
          <p:cNvGrpSpPr/>
          <p:nvPr/>
        </p:nvGrpSpPr>
        <p:grpSpPr>
          <a:xfrm>
            <a:off x="1508203" y="1778746"/>
            <a:ext cx="3888432" cy="720080"/>
            <a:chOff x="1703512" y="2338040"/>
            <a:chExt cx="3888432" cy="720080"/>
          </a:xfrm>
        </p:grpSpPr>
        <p:sp>
          <p:nvSpPr>
            <p:cNvPr id="5" name="Rectangle 4"/>
            <p:cNvSpPr/>
            <p:nvPr/>
          </p:nvSpPr>
          <p:spPr>
            <a:xfrm>
              <a:off x="1703512" y="2338040"/>
              <a:ext cx="3888432" cy="720080"/>
            </a:xfrm>
            <a:prstGeom prst="rect">
              <a:avLst/>
            </a:prstGeom>
            <a:solidFill>
              <a:srgbClr val="FFFFCC"/>
            </a:solidFill>
            <a:ln w="6350">
              <a:solidFill>
                <a:schemeClr val="bg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520" y="2482056"/>
              <a:ext cx="2232248" cy="440162"/>
            </a:xfrm>
            <a:prstGeom prst="rect">
              <a:avLst/>
            </a:prstGeom>
          </p:spPr>
        </p:pic>
        <p:sp>
          <p:nvSpPr>
            <p:cNvPr id="8" name="Rectangle 7"/>
            <p:cNvSpPr/>
            <p:nvPr/>
          </p:nvSpPr>
          <p:spPr>
            <a:xfrm>
              <a:off x="4046456" y="2579958"/>
              <a:ext cx="1473480" cy="261610"/>
            </a:xfrm>
            <a:prstGeom prst="rect">
              <a:avLst/>
            </a:prstGeom>
          </p:spPr>
          <p:txBody>
            <a:bodyPr wrap="none">
              <a:spAutoFit/>
            </a:bodyPr>
            <a:lstStyle/>
            <a:p>
              <a:r>
                <a:rPr lang="fr-FR" sz="1100" u="sng" dirty="0">
                  <a:solidFill>
                    <a:srgbClr val="0000FF"/>
                  </a:solidFill>
                </a:rPr>
                <a:t>http://sparnatural.eu/</a:t>
              </a:r>
            </a:p>
          </p:txBody>
        </p:sp>
      </p:gr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0834" y="310496"/>
            <a:ext cx="887457" cy="1202252"/>
          </a:xfrm>
          <a:prstGeom prst="rect">
            <a:avLst/>
          </a:prstGeom>
        </p:spPr>
      </p:pic>
    </p:spTree>
    <p:extLst>
      <p:ext uri="{BB962C8B-B14F-4D97-AF65-F5344CB8AC3E}">
        <p14:creationId xmlns:p14="http://schemas.microsoft.com/office/powerpoint/2010/main" val="4128828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résultats</a:t>
            </a: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b="2626"/>
          <a:stretch/>
        </p:blipFill>
        <p:spPr>
          <a:xfrm>
            <a:off x="1953491" y="1384734"/>
            <a:ext cx="9144000" cy="5473266"/>
          </a:xfrm>
          <a:prstGeom prst="rect">
            <a:avLst/>
          </a:prstGeom>
        </p:spPr>
      </p:pic>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b="16401"/>
          <a:stretch/>
        </p:blipFill>
        <p:spPr>
          <a:xfrm>
            <a:off x="5229347" y="1409293"/>
            <a:ext cx="5256583" cy="5421256"/>
          </a:xfrm>
          <a:prstGeom prst="rect">
            <a:avLst/>
          </a:prstGeom>
          <a:ln>
            <a:noFill/>
          </a:ln>
          <a:effectLst>
            <a:outerShdw blurRad="292100" dist="139700" dir="2700000" algn="tl" rotWithShape="0">
              <a:srgbClr val="333333">
                <a:alpha val="65000"/>
              </a:srgbClr>
            </a:outerShdw>
          </a:effectLst>
        </p:spPr>
      </p:pic>
      <p:sp>
        <p:nvSpPr>
          <p:cNvPr id="6" name="Ellipse 5"/>
          <p:cNvSpPr/>
          <p:nvPr/>
        </p:nvSpPr>
        <p:spPr>
          <a:xfrm>
            <a:off x="4106486" y="5760720"/>
            <a:ext cx="955963" cy="5652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cxnSp>
        <p:nvCxnSpPr>
          <p:cNvPr id="10" name="Connecteur droit avec flèche 9"/>
          <p:cNvCxnSpPr/>
          <p:nvPr/>
        </p:nvCxnSpPr>
        <p:spPr>
          <a:xfrm flipV="1">
            <a:off x="4813069" y="3798917"/>
            <a:ext cx="606829" cy="2028305"/>
          </a:xfrm>
          <a:prstGeom prst="straightConnector1">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6F2ECE6D-85D7-40A9-A872-22C60F4E3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8884" y="335209"/>
            <a:ext cx="853130" cy="1155749"/>
          </a:xfrm>
          <a:prstGeom prst="rect">
            <a:avLst/>
          </a:prstGeom>
        </p:spPr>
      </p:pic>
    </p:spTree>
    <p:extLst>
      <p:ext uri="{BB962C8B-B14F-4D97-AF65-F5344CB8AC3E}">
        <p14:creationId xmlns:p14="http://schemas.microsoft.com/office/powerpoint/2010/main" val="4089699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5BF250-2309-4FCF-BA48-F8D59EA862EE}"/>
              </a:ext>
            </a:extLst>
          </p:cNvPr>
          <p:cNvSpPr>
            <a:spLocks noGrp="1"/>
          </p:cNvSpPr>
          <p:nvPr>
            <p:ph type="title"/>
          </p:nvPr>
        </p:nvSpPr>
        <p:spPr>
          <a:xfrm>
            <a:off x="1846554" y="365126"/>
            <a:ext cx="9507245" cy="938700"/>
          </a:xfrm>
        </p:spPr>
        <p:txBody>
          <a:bodyPr/>
          <a:lstStyle/>
          <a:p>
            <a:r>
              <a:rPr lang="fr-FR" sz="3200" dirty="0"/>
              <a:t>Détailler le graphe : au-delà du catalogage</a:t>
            </a:r>
          </a:p>
        </p:txBody>
      </p:sp>
      <p:pic>
        <p:nvPicPr>
          <p:cNvPr id="5" name="Image 4">
            <a:extLst>
              <a:ext uri="{FF2B5EF4-FFF2-40B4-BE49-F238E27FC236}">
                <a16:creationId xmlns:a16="http://schemas.microsoft.com/office/drawing/2014/main" id="{5873256D-CA1F-443B-8826-4E2AFABD9481}"/>
              </a:ext>
            </a:extLst>
          </p:cNvPr>
          <p:cNvPicPr>
            <a:picLocks noChangeAspect="1"/>
          </p:cNvPicPr>
          <p:nvPr/>
        </p:nvPicPr>
        <p:blipFill>
          <a:blip r:embed="rId3"/>
          <a:stretch>
            <a:fillRect/>
          </a:stretch>
        </p:blipFill>
        <p:spPr>
          <a:xfrm>
            <a:off x="1309437" y="1510200"/>
            <a:ext cx="10719482" cy="4982674"/>
          </a:xfrm>
          <a:prstGeom prst="rect">
            <a:avLst/>
          </a:prstGeom>
        </p:spPr>
      </p:pic>
    </p:spTree>
    <p:extLst>
      <p:ext uri="{BB962C8B-B14F-4D97-AF65-F5344CB8AC3E}">
        <p14:creationId xmlns:p14="http://schemas.microsoft.com/office/powerpoint/2010/main" val="190476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06C333-44B0-4AD4-8EE6-4B50E632ED9C}"/>
              </a:ext>
            </a:extLst>
          </p:cNvPr>
          <p:cNvSpPr>
            <a:spLocks noGrp="1"/>
          </p:cNvSpPr>
          <p:nvPr>
            <p:ph type="title"/>
          </p:nvPr>
        </p:nvSpPr>
        <p:spPr/>
        <p:txBody>
          <a:bodyPr/>
          <a:lstStyle/>
          <a:p>
            <a:r>
              <a:rPr lang="fr-FR" dirty="0"/>
              <a:t>Apprendre en jouant</a:t>
            </a:r>
          </a:p>
        </p:txBody>
      </p:sp>
      <p:sp>
        <p:nvSpPr>
          <p:cNvPr id="3" name="Espace réservé du contenu 2">
            <a:extLst>
              <a:ext uri="{FF2B5EF4-FFF2-40B4-BE49-F238E27FC236}">
                <a16:creationId xmlns:a16="http://schemas.microsoft.com/office/drawing/2014/main" id="{83E3FCF8-A205-47BC-829D-F998BF12AE8B}"/>
              </a:ext>
            </a:extLst>
          </p:cNvPr>
          <p:cNvSpPr>
            <a:spLocks noGrp="1"/>
          </p:cNvSpPr>
          <p:nvPr>
            <p:ph idx="1"/>
          </p:nvPr>
        </p:nvSpPr>
        <p:spPr>
          <a:xfrm>
            <a:off x="1722267" y="1763481"/>
            <a:ext cx="5878683" cy="4970694"/>
          </a:xfrm>
        </p:spPr>
        <p:txBody>
          <a:bodyPr>
            <a:normAutofit fontScale="92500" lnSpcReduction="10000"/>
          </a:bodyPr>
          <a:lstStyle/>
          <a:p>
            <a:pPr marL="0" indent="0">
              <a:buNone/>
            </a:pPr>
            <a:r>
              <a:rPr lang="en-GB" dirty="0" err="1"/>
              <a:t>Jeu</a:t>
            </a:r>
            <a:r>
              <a:rPr lang="en-GB" dirty="0"/>
              <a:t> </a:t>
            </a:r>
            <a:r>
              <a:rPr lang="en-GB" dirty="0" err="1"/>
              <a:t>imaginé</a:t>
            </a:r>
            <a:r>
              <a:rPr lang="en-GB" dirty="0"/>
              <a:t> par </a:t>
            </a:r>
            <a:r>
              <a:rPr lang="en-GB" dirty="0" err="1"/>
              <a:t>Anaïs</a:t>
            </a:r>
            <a:r>
              <a:rPr lang="en-GB" dirty="0"/>
              <a:t> </a:t>
            </a:r>
            <a:r>
              <a:rPr lang="en-GB" dirty="0" err="1"/>
              <a:t>Guillem</a:t>
            </a:r>
            <a:r>
              <a:rPr lang="en-GB" dirty="0"/>
              <a:t> et George </a:t>
            </a:r>
            <a:r>
              <a:rPr lang="en-GB" dirty="0" err="1"/>
              <a:t>Bruseker</a:t>
            </a:r>
            <a:endParaRPr lang="en-GB" dirty="0"/>
          </a:p>
          <a:p>
            <a:pPr marL="0" indent="0">
              <a:buNone/>
            </a:pPr>
            <a:endParaRPr lang="fr-FR" dirty="0"/>
          </a:p>
          <a:p>
            <a:pPr marL="0" indent="0">
              <a:buNone/>
            </a:pPr>
            <a:r>
              <a:rPr lang="fr-FR" dirty="0"/>
              <a:t>Comprendre le CIDOC CRM</a:t>
            </a:r>
          </a:p>
          <a:p>
            <a:r>
              <a:rPr lang="fr-FR" dirty="0"/>
              <a:t>Visualiser sous forme de cartes les entités et les propriétés du CIDOC CRM</a:t>
            </a:r>
          </a:p>
          <a:p>
            <a:r>
              <a:rPr lang="fr-FR" dirty="0"/>
              <a:t>Pouvoir contrôler l’arborescence entre les entités</a:t>
            </a:r>
          </a:p>
          <a:p>
            <a:r>
              <a:rPr lang="fr-FR" dirty="0"/>
              <a:t>Pouvoir contrôler les propriétés valides entre deux entités</a:t>
            </a:r>
          </a:p>
          <a:p>
            <a:endParaRPr lang="fr-FR" dirty="0"/>
          </a:p>
          <a:p>
            <a:pPr marL="0" indent="0">
              <a:buNone/>
            </a:pPr>
            <a:r>
              <a:rPr lang="fr-FR" dirty="0"/>
              <a:t>S’exercer à l’appariement (</a:t>
            </a:r>
            <a:r>
              <a:rPr lang="fr-FR" i="1" dirty="0"/>
              <a:t>mapping</a:t>
            </a:r>
            <a:r>
              <a:rPr lang="fr-FR" dirty="0"/>
              <a:t>)</a:t>
            </a:r>
          </a:p>
          <a:p>
            <a:r>
              <a:rPr lang="fr-FR" dirty="0"/>
              <a:t>Associer chaque concept que l’on veut modéliser avec une entité du CIDOC CRM</a:t>
            </a:r>
          </a:p>
          <a:p>
            <a:endParaRPr lang="fr-FR" dirty="0"/>
          </a:p>
        </p:txBody>
      </p:sp>
      <p:pic>
        <p:nvPicPr>
          <p:cNvPr id="4" name="Shape 92">
            <a:extLst>
              <a:ext uri="{FF2B5EF4-FFF2-40B4-BE49-F238E27FC236}">
                <a16:creationId xmlns:a16="http://schemas.microsoft.com/office/drawing/2014/main" id="{59FD6C61-FFEB-4F5B-81B7-AFEB2263F14C}"/>
              </a:ext>
            </a:extLst>
          </p:cNvPr>
          <p:cNvPicPr preferRelativeResize="0"/>
          <p:nvPr/>
        </p:nvPicPr>
        <p:blipFill>
          <a:blip r:embed="rId2">
            <a:alphaModFix/>
          </a:blip>
          <a:stretch>
            <a:fillRect/>
          </a:stretch>
        </p:blipFill>
        <p:spPr>
          <a:xfrm>
            <a:off x="7695369" y="3438693"/>
            <a:ext cx="3950279" cy="2624925"/>
          </a:xfrm>
          <a:prstGeom prst="rect">
            <a:avLst/>
          </a:prstGeom>
          <a:noFill/>
          <a:ln>
            <a:noFill/>
          </a:ln>
        </p:spPr>
      </p:pic>
      <p:sp>
        <p:nvSpPr>
          <p:cNvPr id="5" name="Shape 93">
            <a:extLst>
              <a:ext uri="{FF2B5EF4-FFF2-40B4-BE49-F238E27FC236}">
                <a16:creationId xmlns:a16="http://schemas.microsoft.com/office/drawing/2014/main" id="{A5A601CF-D252-4F4B-8D1B-95AC06377098}"/>
              </a:ext>
            </a:extLst>
          </p:cNvPr>
          <p:cNvSpPr txBox="1"/>
          <p:nvPr/>
        </p:nvSpPr>
        <p:spPr>
          <a:xfrm>
            <a:off x="7695248" y="6063618"/>
            <a:ext cx="3950400" cy="429257"/>
          </a:xfrm>
          <a:prstGeom prst="rect">
            <a:avLst/>
          </a:prstGeom>
          <a:noFill/>
          <a:ln>
            <a:noFill/>
          </a:ln>
        </p:spPr>
        <p:txBody>
          <a:bodyPr lIns="91425" tIns="91425" rIns="91425" bIns="91425" anchor="t" anchorCtr="0">
            <a:noAutofit/>
          </a:bodyPr>
          <a:lstStyle/>
          <a:p>
            <a:pPr lvl="0">
              <a:spcBef>
                <a:spcPts val="0"/>
              </a:spcBef>
              <a:buNone/>
            </a:pPr>
            <a:r>
              <a:rPr lang="en-GB" sz="1200" dirty="0"/>
              <a:t>Photo from ITN-DCH workshop game play</a:t>
            </a:r>
            <a:endParaRPr lang="en-GB" sz="2400" dirty="0"/>
          </a:p>
          <a:p>
            <a:pPr lvl="0">
              <a:spcBef>
                <a:spcPts val="0"/>
              </a:spcBef>
              <a:buNone/>
            </a:pPr>
            <a:endParaRPr lang="en-GB" sz="2400" dirty="0"/>
          </a:p>
        </p:txBody>
      </p:sp>
    </p:spTree>
    <p:extLst>
      <p:ext uri="{BB962C8B-B14F-4D97-AF65-F5344CB8AC3E}">
        <p14:creationId xmlns:p14="http://schemas.microsoft.com/office/powerpoint/2010/main" val="3003128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dirty="0"/>
              <a:t>Comment faire un appariement</a:t>
            </a:r>
          </a:p>
        </p:txBody>
      </p:sp>
      <p:sp>
        <p:nvSpPr>
          <p:cNvPr id="3" name="Espace réservé du contenu 2"/>
          <p:cNvSpPr>
            <a:spLocks noGrp="1"/>
          </p:cNvSpPr>
          <p:nvPr>
            <p:ph idx="1"/>
          </p:nvPr>
        </p:nvSpPr>
        <p:spPr>
          <a:xfrm>
            <a:off x="1981200" y="1196754"/>
            <a:ext cx="8229600" cy="1536401"/>
          </a:xfrm>
        </p:spPr>
        <p:txBody>
          <a:bodyPr/>
          <a:lstStyle/>
          <a:p>
            <a:r>
              <a:rPr lang="fr-FR" sz="1600" dirty="0"/>
              <a:t>Comprendre ce qu’est une ontologie</a:t>
            </a:r>
          </a:p>
          <a:p>
            <a:r>
              <a:rPr lang="fr-FR" sz="1600" dirty="0"/>
              <a:t>Comprendre le fonctionnement d’une ontologie</a:t>
            </a:r>
          </a:p>
          <a:p>
            <a:r>
              <a:rPr lang="fr-FR" sz="1600" dirty="0"/>
              <a:t>Comprendre les concepts de haut niveau de l’ontologie</a:t>
            </a:r>
          </a:p>
          <a:p>
            <a:r>
              <a:rPr lang="fr-FR" sz="1600" dirty="0"/>
              <a:t>Apprendre en pratiquant !</a:t>
            </a:r>
          </a:p>
        </p:txBody>
      </p:sp>
      <p:pic>
        <p:nvPicPr>
          <p:cNvPr id="4" name="Shape 175" descr="Illustrations drafts (6).png"/>
          <p:cNvPicPr preferRelativeResize="0"/>
          <p:nvPr/>
        </p:nvPicPr>
        <p:blipFill>
          <a:blip r:embed="rId2">
            <a:alphaModFix/>
          </a:blip>
          <a:stretch>
            <a:fillRect/>
          </a:stretch>
        </p:blipFill>
        <p:spPr>
          <a:xfrm>
            <a:off x="2077932" y="2492897"/>
            <a:ext cx="4738149" cy="3553599"/>
          </a:xfrm>
          <a:prstGeom prst="rect">
            <a:avLst/>
          </a:prstGeom>
          <a:noFill/>
          <a:ln>
            <a:noFill/>
          </a:ln>
        </p:spPr>
      </p:pic>
      <p:grpSp>
        <p:nvGrpSpPr>
          <p:cNvPr id="5" name="Shape 166"/>
          <p:cNvGrpSpPr/>
          <p:nvPr/>
        </p:nvGrpSpPr>
        <p:grpSpPr>
          <a:xfrm>
            <a:off x="7590210" y="2792248"/>
            <a:ext cx="427446" cy="3013016"/>
            <a:chOff x="5927625" y="2664475"/>
            <a:chExt cx="623100" cy="3677550"/>
          </a:xfrm>
        </p:grpSpPr>
        <p:sp>
          <p:nvSpPr>
            <p:cNvPr id="6" name="Shape 167"/>
            <p:cNvSpPr/>
            <p:nvPr/>
          </p:nvSpPr>
          <p:spPr>
            <a:xfrm>
              <a:off x="5927625" y="3738725"/>
              <a:ext cx="623100" cy="454800"/>
            </a:xfrm>
            <a:prstGeom prst="rect">
              <a:avLst/>
            </a:prstGeom>
            <a:solidFill>
              <a:srgbClr val="7F6000"/>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endParaRPr/>
            </a:p>
          </p:txBody>
        </p:sp>
        <p:sp>
          <p:nvSpPr>
            <p:cNvPr id="7" name="Shape 168"/>
            <p:cNvSpPr/>
            <p:nvPr/>
          </p:nvSpPr>
          <p:spPr>
            <a:xfrm>
              <a:off x="5927625" y="2664475"/>
              <a:ext cx="623100" cy="454800"/>
            </a:xfrm>
            <a:prstGeom prst="rect">
              <a:avLst/>
            </a:prstGeom>
            <a:solidFill>
              <a:srgbClr val="6FA8DC"/>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endParaRPr/>
            </a:p>
          </p:txBody>
        </p:sp>
        <p:sp>
          <p:nvSpPr>
            <p:cNvPr id="8" name="Shape 169"/>
            <p:cNvSpPr/>
            <p:nvPr/>
          </p:nvSpPr>
          <p:spPr>
            <a:xfrm>
              <a:off x="5927625" y="3201600"/>
              <a:ext cx="623100" cy="454800"/>
            </a:xfrm>
            <a:prstGeom prst="rect">
              <a:avLst/>
            </a:prstGeom>
            <a:solidFill>
              <a:srgbClr val="F5A6E5"/>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endParaRPr/>
            </a:p>
          </p:txBody>
        </p:sp>
        <p:sp>
          <p:nvSpPr>
            <p:cNvPr id="9" name="Shape 170"/>
            <p:cNvSpPr/>
            <p:nvPr/>
          </p:nvSpPr>
          <p:spPr>
            <a:xfrm>
              <a:off x="5927625" y="4275850"/>
              <a:ext cx="623100" cy="454800"/>
            </a:xfrm>
            <a:prstGeom prst="rect">
              <a:avLst/>
            </a:prstGeom>
            <a:solidFill>
              <a:srgbClr val="FFFF00"/>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endParaRPr/>
            </a:p>
          </p:txBody>
        </p:sp>
        <p:sp>
          <p:nvSpPr>
            <p:cNvPr id="10" name="Shape 171"/>
            <p:cNvSpPr/>
            <p:nvPr/>
          </p:nvSpPr>
          <p:spPr>
            <a:xfrm>
              <a:off x="5927625" y="4812975"/>
              <a:ext cx="623100" cy="454800"/>
            </a:xfrm>
            <a:prstGeom prst="rect">
              <a:avLst/>
            </a:prstGeom>
            <a:solidFill>
              <a:srgbClr val="D9D9D9"/>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endParaRPr/>
            </a:p>
          </p:txBody>
        </p:sp>
        <p:sp>
          <p:nvSpPr>
            <p:cNvPr id="11" name="Shape 172"/>
            <p:cNvSpPr/>
            <p:nvPr/>
          </p:nvSpPr>
          <p:spPr>
            <a:xfrm>
              <a:off x="5927625" y="5350100"/>
              <a:ext cx="623100" cy="454800"/>
            </a:xfrm>
            <a:prstGeom prst="rect">
              <a:avLst/>
            </a:prstGeom>
            <a:solidFill>
              <a:srgbClr val="666666"/>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endParaRPr/>
            </a:p>
          </p:txBody>
        </p:sp>
        <p:sp>
          <p:nvSpPr>
            <p:cNvPr id="12" name="Shape 173"/>
            <p:cNvSpPr/>
            <p:nvPr/>
          </p:nvSpPr>
          <p:spPr>
            <a:xfrm>
              <a:off x="5927625" y="5887225"/>
              <a:ext cx="623100" cy="454800"/>
            </a:xfrm>
            <a:prstGeom prst="rect">
              <a:avLst/>
            </a:prstGeom>
            <a:solidFill>
              <a:srgbClr val="6AA84F"/>
            </a:solidFill>
            <a:ln w="9525" cap="flat" cmpd="sng">
              <a:solidFill>
                <a:srgbClr val="303030"/>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174"/>
          <p:cNvSpPr txBox="1"/>
          <p:nvPr/>
        </p:nvSpPr>
        <p:spPr>
          <a:xfrm>
            <a:off x="8130118" y="2792248"/>
            <a:ext cx="2358371" cy="3013016"/>
          </a:xfrm>
          <a:prstGeom prst="rect">
            <a:avLst/>
          </a:prstGeom>
          <a:noFill/>
          <a:ln>
            <a:noFill/>
          </a:ln>
        </p:spPr>
        <p:txBody>
          <a:bodyPr lIns="91425" tIns="91425" rIns="91425" bIns="91425" anchor="t" anchorCtr="0">
            <a:noAutofit/>
          </a:bodyPr>
          <a:lstStyle/>
          <a:p>
            <a:pPr>
              <a:spcAft>
                <a:spcPts val="1200"/>
              </a:spcAft>
            </a:pPr>
            <a:r>
              <a:rPr lang="en-GB" dirty="0">
                <a:solidFill>
                  <a:srgbClr val="ADADAD"/>
                </a:solidFill>
              </a:rPr>
              <a:t>Temporal Entities</a:t>
            </a:r>
          </a:p>
          <a:p>
            <a:pPr>
              <a:spcAft>
                <a:spcPts val="1200"/>
              </a:spcAft>
            </a:pPr>
            <a:r>
              <a:rPr lang="en-GB" dirty="0">
                <a:solidFill>
                  <a:srgbClr val="ADADAD"/>
                </a:solidFill>
              </a:rPr>
              <a:t>Actors</a:t>
            </a:r>
          </a:p>
          <a:p>
            <a:pPr>
              <a:spcAft>
                <a:spcPts val="1200"/>
              </a:spcAft>
            </a:pPr>
            <a:r>
              <a:rPr lang="en-GB" dirty="0">
                <a:solidFill>
                  <a:srgbClr val="ADADAD"/>
                </a:solidFill>
              </a:rPr>
              <a:t>Physical things</a:t>
            </a:r>
          </a:p>
          <a:p>
            <a:pPr>
              <a:spcAft>
                <a:spcPts val="1200"/>
              </a:spcAft>
            </a:pPr>
            <a:r>
              <a:rPr lang="en-GB" dirty="0">
                <a:solidFill>
                  <a:srgbClr val="ADADAD"/>
                </a:solidFill>
              </a:rPr>
              <a:t>Conceptual things</a:t>
            </a:r>
          </a:p>
          <a:p>
            <a:pPr>
              <a:spcAft>
                <a:spcPts val="1200"/>
              </a:spcAft>
            </a:pPr>
            <a:r>
              <a:rPr lang="en-GB" dirty="0">
                <a:solidFill>
                  <a:srgbClr val="ADADAD"/>
                </a:solidFill>
              </a:rPr>
              <a:t>Appellation</a:t>
            </a:r>
          </a:p>
          <a:p>
            <a:pPr>
              <a:spcAft>
                <a:spcPts val="1200"/>
              </a:spcAft>
            </a:pPr>
            <a:r>
              <a:rPr lang="en-GB" dirty="0">
                <a:solidFill>
                  <a:srgbClr val="ADADAD"/>
                </a:solidFill>
              </a:rPr>
              <a:t>Types</a:t>
            </a:r>
          </a:p>
          <a:p>
            <a:pPr>
              <a:spcAft>
                <a:spcPts val="1200"/>
              </a:spcAft>
            </a:pPr>
            <a:r>
              <a:rPr lang="en-GB" dirty="0">
                <a:solidFill>
                  <a:srgbClr val="ADADAD"/>
                </a:solidFill>
              </a:rPr>
              <a:t>Places</a:t>
            </a:r>
          </a:p>
          <a:p>
            <a:pPr>
              <a:spcAft>
                <a:spcPts val="1200"/>
              </a:spcAft>
            </a:pPr>
            <a:endParaRPr dirty="0">
              <a:solidFill>
                <a:srgbClr val="ADADAD"/>
              </a:solidFill>
            </a:endParaRPr>
          </a:p>
        </p:txBody>
      </p:sp>
      <p:cxnSp>
        <p:nvCxnSpPr>
          <p:cNvPr id="14" name="Shape 177"/>
          <p:cNvCxnSpPr/>
          <p:nvPr/>
        </p:nvCxnSpPr>
        <p:spPr>
          <a:xfrm rot="10800000">
            <a:off x="8309955" y="2198171"/>
            <a:ext cx="0" cy="426600"/>
          </a:xfrm>
          <a:prstGeom prst="straightConnector1">
            <a:avLst/>
          </a:prstGeom>
          <a:noFill/>
          <a:ln w="9525" cap="flat" cmpd="sng">
            <a:solidFill>
              <a:schemeClr val="dk2"/>
            </a:solidFill>
            <a:prstDash val="solid"/>
            <a:round/>
            <a:headEnd type="none" w="lg" len="lg"/>
            <a:tailEnd type="triangle" w="lg" len="lg"/>
          </a:ln>
        </p:spPr>
      </p:cxnSp>
      <p:cxnSp>
        <p:nvCxnSpPr>
          <p:cNvPr id="15" name="Shape 178"/>
          <p:cNvCxnSpPr/>
          <p:nvPr/>
        </p:nvCxnSpPr>
        <p:spPr>
          <a:xfrm rot="10800000">
            <a:off x="9041305" y="2198171"/>
            <a:ext cx="0" cy="426600"/>
          </a:xfrm>
          <a:prstGeom prst="straightConnector1">
            <a:avLst/>
          </a:prstGeom>
          <a:noFill/>
          <a:ln w="9525" cap="flat" cmpd="sng">
            <a:solidFill>
              <a:schemeClr val="dk2"/>
            </a:solidFill>
            <a:prstDash val="solid"/>
            <a:round/>
            <a:headEnd type="none" w="lg" len="lg"/>
            <a:tailEnd type="stealth" w="lg" len="lg"/>
          </a:ln>
        </p:spPr>
      </p:cxnSp>
      <p:sp>
        <p:nvSpPr>
          <p:cNvPr id="16" name="Shape 179"/>
          <p:cNvSpPr txBox="1"/>
          <p:nvPr/>
        </p:nvSpPr>
        <p:spPr>
          <a:xfrm>
            <a:off x="7760630" y="2321271"/>
            <a:ext cx="482400" cy="246900"/>
          </a:xfrm>
          <a:prstGeom prst="rect">
            <a:avLst/>
          </a:prstGeom>
          <a:noFill/>
          <a:ln>
            <a:noFill/>
          </a:ln>
        </p:spPr>
        <p:txBody>
          <a:bodyPr lIns="91425" tIns="91425" rIns="91425" bIns="91425" anchor="t" anchorCtr="0">
            <a:noAutofit/>
          </a:bodyPr>
          <a:lstStyle/>
          <a:p>
            <a:r>
              <a:rPr lang="en-GB" sz="1000"/>
              <a:t>IsA</a:t>
            </a:r>
          </a:p>
        </p:txBody>
      </p:sp>
      <p:sp>
        <p:nvSpPr>
          <p:cNvPr id="17" name="Shape 180"/>
          <p:cNvSpPr txBox="1"/>
          <p:nvPr/>
        </p:nvSpPr>
        <p:spPr>
          <a:xfrm>
            <a:off x="9123530" y="2321271"/>
            <a:ext cx="676500" cy="246900"/>
          </a:xfrm>
          <a:prstGeom prst="rect">
            <a:avLst/>
          </a:prstGeom>
          <a:noFill/>
          <a:ln>
            <a:noFill/>
          </a:ln>
        </p:spPr>
        <p:txBody>
          <a:bodyPr lIns="91425" tIns="91425" rIns="91425" bIns="91425" anchor="t" anchorCtr="0">
            <a:noAutofit/>
          </a:bodyPr>
          <a:lstStyle/>
          <a:p>
            <a:r>
              <a:rPr lang="en-GB" sz="1000"/>
              <a:t>Relation</a:t>
            </a:r>
          </a:p>
        </p:txBody>
      </p:sp>
    </p:spTree>
    <p:extLst>
      <p:ext uri="{BB962C8B-B14F-4D97-AF65-F5344CB8AC3E}">
        <p14:creationId xmlns:p14="http://schemas.microsoft.com/office/powerpoint/2010/main" val="319478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75EE64-F3C0-4A76-B92A-EBF0C287BE13}"/>
              </a:ext>
            </a:extLst>
          </p:cNvPr>
          <p:cNvSpPr/>
          <p:nvPr/>
        </p:nvSpPr>
        <p:spPr>
          <a:xfrm>
            <a:off x="8264799" y="1344210"/>
            <a:ext cx="2729773" cy="549068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0754DC38-58B8-46CE-8C27-C969346024B1}"/>
              </a:ext>
            </a:extLst>
          </p:cNvPr>
          <p:cNvSpPr>
            <a:spLocks noGrp="1"/>
          </p:cNvSpPr>
          <p:nvPr>
            <p:ph type="title"/>
          </p:nvPr>
        </p:nvSpPr>
        <p:spPr/>
        <p:txBody>
          <a:bodyPr/>
          <a:lstStyle/>
          <a:p>
            <a:r>
              <a:rPr lang="fr-FR" sz="3200" dirty="0"/>
              <a:t>Workflow pour porter l’archéologie sur le LOD</a:t>
            </a:r>
          </a:p>
        </p:txBody>
      </p:sp>
      <p:sp>
        <p:nvSpPr>
          <p:cNvPr id="6" name="Ellipse 5">
            <a:extLst>
              <a:ext uri="{FF2B5EF4-FFF2-40B4-BE49-F238E27FC236}">
                <a16:creationId xmlns:a16="http://schemas.microsoft.com/office/drawing/2014/main" id="{AAEC12A8-F131-4943-9E6B-6D2FF00DB3F4}"/>
              </a:ext>
            </a:extLst>
          </p:cNvPr>
          <p:cNvSpPr/>
          <p:nvPr/>
        </p:nvSpPr>
        <p:spPr>
          <a:xfrm>
            <a:off x="2307795" y="2976410"/>
            <a:ext cx="1577554" cy="1577554"/>
          </a:xfrm>
          <a:prstGeom prst="ellipse">
            <a:avLst/>
          </a:prstGeom>
          <a:solidFill>
            <a:schemeClr val="accent2"/>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err="1">
                <a:ln w="0"/>
                <a:solidFill>
                  <a:schemeClr val="tx1"/>
                </a:solidFill>
                <a:effectLst>
                  <a:outerShdw blurRad="38100" dist="19050" dir="2700000" algn="tl" rotWithShape="0">
                    <a:schemeClr val="dk1">
                      <a:alpha val="40000"/>
                    </a:schemeClr>
                  </a:outerShdw>
                </a:effectLst>
              </a:rPr>
              <a:t>Dataset</a:t>
            </a:r>
            <a:endParaRPr lang="fr-FR" dirty="0">
              <a:ln w="0"/>
              <a:solidFill>
                <a:schemeClr val="tx1"/>
              </a:solidFill>
              <a:effectLst>
                <a:outerShdw blurRad="38100" dist="19050" dir="2700000" algn="tl" rotWithShape="0">
                  <a:schemeClr val="dk1">
                    <a:alpha val="40000"/>
                  </a:schemeClr>
                </a:outerShdw>
              </a:effectLst>
            </a:endParaRPr>
          </a:p>
        </p:txBody>
      </p:sp>
      <p:sp>
        <p:nvSpPr>
          <p:cNvPr id="10" name="Ellipse 9">
            <a:extLst>
              <a:ext uri="{FF2B5EF4-FFF2-40B4-BE49-F238E27FC236}">
                <a16:creationId xmlns:a16="http://schemas.microsoft.com/office/drawing/2014/main" id="{723EBB99-54E2-4DF6-BA96-F1C88277CFEB}"/>
              </a:ext>
            </a:extLst>
          </p:cNvPr>
          <p:cNvSpPr/>
          <p:nvPr/>
        </p:nvSpPr>
        <p:spPr>
          <a:xfrm>
            <a:off x="8787288" y="4279399"/>
            <a:ext cx="1691312" cy="1656080"/>
          </a:xfrm>
          <a:prstGeom prst="ellipse">
            <a:avLst/>
          </a:prstGeom>
          <a:solidFill>
            <a:schemeClr val="accent2"/>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n w="0"/>
                <a:solidFill>
                  <a:schemeClr val="tx1"/>
                </a:solidFill>
                <a:effectLst>
                  <a:outerShdw blurRad="38100" dist="19050" dir="2700000" algn="tl" rotWithShape="0">
                    <a:schemeClr val="dk1">
                      <a:alpha val="40000"/>
                    </a:schemeClr>
                  </a:outerShdw>
                </a:effectLst>
              </a:rPr>
              <a:t>Triplestore</a:t>
            </a:r>
          </a:p>
        </p:txBody>
      </p:sp>
      <p:sp>
        <p:nvSpPr>
          <p:cNvPr id="16" name="Rectangle : coins arrondis 15">
            <a:extLst>
              <a:ext uri="{FF2B5EF4-FFF2-40B4-BE49-F238E27FC236}">
                <a16:creationId xmlns:a16="http://schemas.microsoft.com/office/drawing/2014/main" id="{B6247BC2-AB52-43E3-ADAB-9EF43BBB3305}"/>
              </a:ext>
            </a:extLst>
          </p:cNvPr>
          <p:cNvSpPr/>
          <p:nvPr/>
        </p:nvSpPr>
        <p:spPr>
          <a:xfrm>
            <a:off x="5701676" y="3437519"/>
            <a:ext cx="1584588" cy="645105"/>
          </a:xfrm>
          <a:prstGeom prst="roundRect">
            <a:avLst/>
          </a:prstGeom>
          <a:solidFill>
            <a:schemeClr val="accent2"/>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err="1">
                <a:ln w="0"/>
                <a:solidFill>
                  <a:schemeClr val="tx1"/>
                </a:solidFill>
                <a:effectLst>
                  <a:outerShdw blurRad="38100" dist="19050" dir="2700000" algn="tl" rotWithShape="0">
                    <a:schemeClr val="dk1">
                      <a:alpha val="40000"/>
                    </a:schemeClr>
                  </a:outerShdw>
                </a:effectLst>
              </a:rPr>
              <a:t>Interoperable</a:t>
            </a:r>
            <a:r>
              <a:rPr lang="fr-FR" dirty="0">
                <a:ln w="0"/>
                <a:solidFill>
                  <a:schemeClr val="tx1"/>
                </a:solidFill>
                <a:effectLst>
                  <a:outerShdw blurRad="38100" dist="19050" dir="2700000" algn="tl" rotWithShape="0">
                    <a:schemeClr val="dk1">
                      <a:alpha val="40000"/>
                    </a:schemeClr>
                  </a:outerShdw>
                </a:effectLst>
              </a:rPr>
              <a:t> </a:t>
            </a:r>
            <a:r>
              <a:rPr lang="fr-FR" dirty="0" err="1">
                <a:ln w="0"/>
                <a:solidFill>
                  <a:schemeClr val="tx1"/>
                </a:solidFill>
                <a:effectLst>
                  <a:outerShdw blurRad="38100" dist="19050" dir="2700000" algn="tl" rotWithShape="0">
                    <a:schemeClr val="dk1">
                      <a:alpha val="40000"/>
                    </a:schemeClr>
                  </a:outerShdw>
                </a:effectLst>
              </a:rPr>
              <a:t>dataset</a:t>
            </a:r>
            <a:endParaRPr lang="fr-FR"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C06CC17-BE8C-405E-938E-D11819453718}"/>
              </a:ext>
            </a:extLst>
          </p:cNvPr>
          <p:cNvSpPr/>
          <p:nvPr/>
        </p:nvSpPr>
        <p:spPr>
          <a:xfrm>
            <a:off x="2761770" y="1919007"/>
            <a:ext cx="1214518" cy="863600"/>
          </a:xfrm>
          <a:prstGeom prst="rect">
            <a:avLst/>
          </a:prstGeom>
          <a:solidFill>
            <a:schemeClr val="accent2"/>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err="1">
                <a:ln w="0"/>
                <a:solidFill>
                  <a:schemeClr val="tx1"/>
                </a:solidFill>
                <a:effectLst>
                  <a:outerShdw blurRad="38100" dist="19050" dir="2700000" algn="tl" rotWithShape="0">
                    <a:schemeClr val="dk1">
                      <a:alpha val="40000"/>
                    </a:schemeClr>
                  </a:outerShdw>
                </a:effectLst>
              </a:rPr>
              <a:t>Ontology</a:t>
            </a:r>
            <a:endParaRPr lang="fr-FR"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8AAA163A-1E9D-4CC1-8D62-4EEDF7F73B7B}"/>
              </a:ext>
            </a:extLst>
          </p:cNvPr>
          <p:cNvSpPr/>
          <p:nvPr/>
        </p:nvSpPr>
        <p:spPr>
          <a:xfrm>
            <a:off x="2812068" y="4735887"/>
            <a:ext cx="1234139" cy="863600"/>
          </a:xfrm>
          <a:prstGeom prst="rect">
            <a:avLst/>
          </a:prstGeom>
          <a:solidFill>
            <a:schemeClr val="accent2"/>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err="1">
                <a:ln w="0"/>
                <a:solidFill>
                  <a:schemeClr val="tx1"/>
                </a:solidFill>
                <a:effectLst>
                  <a:outerShdw blurRad="38100" dist="19050" dir="2700000" algn="tl" rotWithShape="0">
                    <a:schemeClr val="dk1">
                      <a:alpha val="40000"/>
                    </a:schemeClr>
                  </a:outerShdw>
                </a:effectLst>
              </a:rPr>
              <a:t>Gazetteers</a:t>
            </a:r>
            <a:endParaRPr lang="fr-FR" dirty="0">
              <a:ln w="0"/>
              <a:solidFill>
                <a:schemeClr val="tx1"/>
              </a:solidFill>
              <a:effectLst>
                <a:outerShdw blurRad="38100" dist="19050" dir="2700000" algn="tl" rotWithShape="0">
                  <a:schemeClr val="dk1">
                    <a:alpha val="40000"/>
                  </a:schemeClr>
                </a:outerShdw>
              </a:effectLst>
            </a:endParaRPr>
          </a:p>
        </p:txBody>
      </p:sp>
      <p:sp>
        <p:nvSpPr>
          <p:cNvPr id="30" name="ZoneTexte 29">
            <a:extLst>
              <a:ext uri="{FF2B5EF4-FFF2-40B4-BE49-F238E27FC236}">
                <a16:creationId xmlns:a16="http://schemas.microsoft.com/office/drawing/2014/main" id="{267E8F81-F411-4B7E-A6E4-B0031902E6C1}"/>
              </a:ext>
            </a:extLst>
          </p:cNvPr>
          <p:cNvSpPr txBox="1"/>
          <p:nvPr/>
        </p:nvSpPr>
        <p:spPr>
          <a:xfrm>
            <a:off x="8359364" y="3258937"/>
            <a:ext cx="2540641" cy="1107996"/>
          </a:xfrm>
          <a:prstGeom prst="rect">
            <a:avLst/>
          </a:prstGeom>
          <a:noFill/>
          <a:ln>
            <a:noFill/>
          </a:ln>
        </p:spPr>
        <p:txBody>
          <a:bodyPr wrap="square" rtlCol="0">
            <a:spAutoFit/>
          </a:bodyPr>
          <a:lstStyle/>
          <a:p>
            <a:pPr algn="ctr"/>
            <a:r>
              <a:rPr lang="fr-FR" sz="6600" b="1" dirty="0">
                <a:solidFill>
                  <a:schemeClr val="accent3">
                    <a:lumMod val="60000"/>
                    <a:lumOff val="40000"/>
                  </a:schemeClr>
                </a:solidFill>
                <a:latin typeface="Work Sans Black" panose="00000A00000000000000" pitchFamily="2" charset="0"/>
              </a:rPr>
              <a:t>WEB</a:t>
            </a:r>
            <a:endParaRPr lang="fr-FR" sz="8000" b="1" dirty="0">
              <a:solidFill>
                <a:schemeClr val="accent3">
                  <a:lumMod val="60000"/>
                  <a:lumOff val="40000"/>
                </a:schemeClr>
              </a:solidFill>
              <a:latin typeface="Work Sans Black" panose="00000A00000000000000" pitchFamily="2" charset="0"/>
            </a:endParaRPr>
          </a:p>
        </p:txBody>
      </p:sp>
      <p:sp>
        <p:nvSpPr>
          <p:cNvPr id="31" name="Flèche : droite 30">
            <a:extLst>
              <a:ext uri="{FF2B5EF4-FFF2-40B4-BE49-F238E27FC236}">
                <a16:creationId xmlns:a16="http://schemas.microsoft.com/office/drawing/2014/main" id="{47268C45-E758-4F98-A8DB-DB7D28273B7D}"/>
              </a:ext>
            </a:extLst>
          </p:cNvPr>
          <p:cNvSpPr/>
          <p:nvPr/>
        </p:nvSpPr>
        <p:spPr>
          <a:xfrm>
            <a:off x="4011047" y="3517754"/>
            <a:ext cx="1584588" cy="484632"/>
          </a:xfrm>
          <a:prstGeom prst="rightArrow">
            <a:avLst/>
          </a:prstGeom>
          <a:solidFill>
            <a:schemeClr val="bg1">
              <a:lumMod val="85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err="1">
                <a:ln w="0"/>
                <a:solidFill>
                  <a:schemeClr val="tx1"/>
                </a:solidFill>
                <a:effectLst>
                  <a:outerShdw blurRad="38100" dist="19050" dir="2700000" algn="tl" rotWithShape="0">
                    <a:schemeClr val="dk1">
                      <a:alpha val="40000"/>
                    </a:schemeClr>
                  </a:outerShdw>
                </a:effectLst>
              </a:rPr>
              <a:t>cleansing</a:t>
            </a:r>
            <a:endParaRPr lang="fr-FR" dirty="0">
              <a:ln w="0"/>
              <a:solidFill>
                <a:schemeClr val="tx1"/>
              </a:solidFill>
              <a:effectLst>
                <a:outerShdw blurRad="38100" dist="19050" dir="2700000" algn="tl" rotWithShape="0">
                  <a:schemeClr val="dk1">
                    <a:alpha val="40000"/>
                  </a:schemeClr>
                </a:outerShdw>
              </a:effectLst>
            </a:endParaRPr>
          </a:p>
        </p:txBody>
      </p:sp>
      <p:sp>
        <p:nvSpPr>
          <p:cNvPr id="33" name="ZoneTexte 32">
            <a:extLst>
              <a:ext uri="{FF2B5EF4-FFF2-40B4-BE49-F238E27FC236}">
                <a16:creationId xmlns:a16="http://schemas.microsoft.com/office/drawing/2014/main" id="{E4837C5B-9B29-498C-9AB6-132CFBC03FE3}"/>
              </a:ext>
            </a:extLst>
          </p:cNvPr>
          <p:cNvSpPr txBox="1"/>
          <p:nvPr/>
        </p:nvSpPr>
        <p:spPr>
          <a:xfrm>
            <a:off x="8109106" y="5935479"/>
            <a:ext cx="3047676" cy="523220"/>
          </a:xfrm>
          <a:prstGeom prst="rect">
            <a:avLst/>
          </a:prstGeom>
          <a:noFill/>
          <a:ln>
            <a:noFill/>
          </a:ln>
        </p:spPr>
        <p:txBody>
          <a:bodyPr wrap="square" rtlCol="0">
            <a:spAutoFit/>
          </a:bodyPr>
          <a:lstStyle/>
          <a:p>
            <a:pPr algn="ctr"/>
            <a:r>
              <a:rPr lang="fr-FR" sz="2800" b="1" dirty="0" err="1">
                <a:solidFill>
                  <a:schemeClr val="accent3">
                    <a:lumMod val="60000"/>
                    <a:lumOff val="40000"/>
                  </a:schemeClr>
                </a:solidFill>
                <a:latin typeface="Work Sans Black" panose="00000A00000000000000" pitchFamily="2" charset="0"/>
              </a:rPr>
              <a:t>Semantic</a:t>
            </a:r>
            <a:r>
              <a:rPr lang="fr-FR" sz="2800" b="1" dirty="0">
                <a:solidFill>
                  <a:schemeClr val="accent3">
                    <a:lumMod val="60000"/>
                    <a:lumOff val="40000"/>
                  </a:schemeClr>
                </a:solidFill>
                <a:latin typeface="Work Sans Black" panose="00000A00000000000000" pitchFamily="2" charset="0"/>
              </a:rPr>
              <a:t> Web</a:t>
            </a:r>
          </a:p>
        </p:txBody>
      </p:sp>
      <p:sp>
        <p:nvSpPr>
          <p:cNvPr id="18" name="Flèche : droite 17">
            <a:extLst>
              <a:ext uri="{FF2B5EF4-FFF2-40B4-BE49-F238E27FC236}">
                <a16:creationId xmlns:a16="http://schemas.microsoft.com/office/drawing/2014/main" id="{B791B3E3-F069-442A-B077-7B6CC2921AF2}"/>
              </a:ext>
            </a:extLst>
          </p:cNvPr>
          <p:cNvSpPr/>
          <p:nvPr/>
        </p:nvSpPr>
        <p:spPr>
          <a:xfrm rot="2245775">
            <a:off x="4026902" y="2601469"/>
            <a:ext cx="1584588" cy="484632"/>
          </a:xfrm>
          <a:prstGeom prst="rightArrow">
            <a:avLst/>
          </a:prstGeom>
          <a:solidFill>
            <a:schemeClr val="bg1">
              <a:lumMod val="85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n w="0"/>
                <a:solidFill>
                  <a:schemeClr val="tx1"/>
                </a:solidFill>
                <a:effectLst>
                  <a:outerShdw blurRad="38100" dist="19050" dir="2700000" algn="tl" rotWithShape="0">
                    <a:schemeClr val="dk1">
                      <a:alpha val="40000"/>
                    </a:schemeClr>
                  </a:outerShdw>
                </a:effectLst>
              </a:rPr>
              <a:t>structuration</a:t>
            </a:r>
          </a:p>
        </p:txBody>
      </p:sp>
      <p:sp>
        <p:nvSpPr>
          <p:cNvPr id="20" name="Flèche : droite 19">
            <a:extLst>
              <a:ext uri="{FF2B5EF4-FFF2-40B4-BE49-F238E27FC236}">
                <a16:creationId xmlns:a16="http://schemas.microsoft.com/office/drawing/2014/main" id="{6AA5C34A-E9C3-4D1B-A2CA-74BC5135E69A}"/>
              </a:ext>
            </a:extLst>
          </p:cNvPr>
          <p:cNvSpPr/>
          <p:nvPr/>
        </p:nvSpPr>
        <p:spPr>
          <a:xfrm rot="19267406">
            <a:off x="4034452" y="4450177"/>
            <a:ext cx="1584588" cy="484632"/>
          </a:xfrm>
          <a:prstGeom prst="rightArrow">
            <a:avLst/>
          </a:prstGeom>
          <a:solidFill>
            <a:schemeClr val="bg1">
              <a:lumMod val="85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err="1">
                <a:ln w="0"/>
                <a:solidFill>
                  <a:schemeClr val="tx1"/>
                </a:solidFill>
                <a:effectLst>
                  <a:outerShdw blurRad="38100" dist="19050" dir="2700000" algn="tl" rotWithShape="0">
                    <a:schemeClr val="dk1">
                      <a:alpha val="40000"/>
                    </a:schemeClr>
                  </a:outerShdw>
                </a:effectLst>
              </a:rPr>
              <a:t>alignment</a:t>
            </a:r>
            <a:endParaRPr lang="fr-FR" dirty="0">
              <a:ln w="0"/>
              <a:solidFill>
                <a:schemeClr val="tx1"/>
              </a:solidFill>
              <a:effectLst>
                <a:outerShdw blurRad="38100" dist="19050" dir="2700000" algn="tl" rotWithShape="0">
                  <a:schemeClr val="dk1">
                    <a:alpha val="40000"/>
                  </a:schemeClr>
                </a:outerShdw>
              </a:effectLst>
            </a:endParaRPr>
          </a:p>
        </p:txBody>
      </p:sp>
      <p:sp>
        <p:nvSpPr>
          <p:cNvPr id="22" name="Flèche : droite 21">
            <a:extLst>
              <a:ext uri="{FF2B5EF4-FFF2-40B4-BE49-F238E27FC236}">
                <a16:creationId xmlns:a16="http://schemas.microsoft.com/office/drawing/2014/main" id="{EFCF4A3C-0CFD-4702-9B8A-4D0CE78AA11E}"/>
              </a:ext>
            </a:extLst>
          </p:cNvPr>
          <p:cNvSpPr/>
          <p:nvPr/>
        </p:nvSpPr>
        <p:spPr>
          <a:xfrm rot="19800000">
            <a:off x="7264522" y="2819900"/>
            <a:ext cx="1584588" cy="484632"/>
          </a:xfrm>
          <a:prstGeom prst="rightArrow">
            <a:avLst/>
          </a:prstGeom>
          <a:solidFill>
            <a:schemeClr val="bg1">
              <a:lumMod val="85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n w="0"/>
                <a:solidFill>
                  <a:schemeClr val="tx1"/>
                </a:solidFill>
                <a:effectLst>
                  <a:outerShdw blurRad="38100" dist="19050" dir="2700000" algn="tl" rotWithShape="0">
                    <a:schemeClr val="dk1">
                      <a:alpha val="40000"/>
                    </a:schemeClr>
                  </a:outerShdw>
                </a:effectLst>
              </a:rPr>
              <a:t>publication</a:t>
            </a:r>
          </a:p>
        </p:txBody>
      </p:sp>
      <p:sp>
        <p:nvSpPr>
          <p:cNvPr id="23" name="Flèche : droite 22">
            <a:extLst>
              <a:ext uri="{FF2B5EF4-FFF2-40B4-BE49-F238E27FC236}">
                <a16:creationId xmlns:a16="http://schemas.microsoft.com/office/drawing/2014/main" id="{CBC2D256-A6A6-4A66-AB6F-52D785BCF4FA}"/>
              </a:ext>
            </a:extLst>
          </p:cNvPr>
          <p:cNvSpPr/>
          <p:nvPr/>
        </p:nvSpPr>
        <p:spPr>
          <a:xfrm rot="1800000">
            <a:off x="7282899" y="4196132"/>
            <a:ext cx="1584588" cy="484632"/>
          </a:xfrm>
          <a:prstGeom prst="rightArrow">
            <a:avLst/>
          </a:prstGeom>
          <a:solidFill>
            <a:schemeClr val="bg1">
              <a:lumMod val="85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ln w="0"/>
                <a:solidFill>
                  <a:schemeClr val="tx1"/>
                </a:solidFill>
                <a:effectLst>
                  <a:outerShdw blurRad="38100" dist="19050" dir="2700000" algn="tl" rotWithShape="0">
                    <a:schemeClr val="dk1">
                      <a:alpha val="40000"/>
                    </a:schemeClr>
                  </a:outerShdw>
                </a:effectLst>
              </a:rPr>
              <a:t>mapping</a:t>
            </a:r>
          </a:p>
        </p:txBody>
      </p:sp>
      <p:sp>
        <p:nvSpPr>
          <p:cNvPr id="24" name="Ellipse 23">
            <a:extLst>
              <a:ext uri="{FF2B5EF4-FFF2-40B4-BE49-F238E27FC236}">
                <a16:creationId xmlns:a16="http://schemas.microsoft.com/office/drawing/2014/main" id="{6A04E87F-9EAD-4581-BBDF-15A6C6E28296}"/>
              </a:ext>
            </a:extLst>
          </p:cNvPr>
          <p:cNvSpPr/>
          <p:nvPr/>
        </p:nvSpPr>
        <p:spPr>
          <a:xfrm>
            <a:off x="8787288" y="1738951"/>
            <a:ext cx="1691312" cy="1656080"/>
          </a:xfrm>
          <a:prstGeom prst="ellipse">
            <a:avLst/>
          </a:prstGeom>
          <a:solidFill>
            <a:schemeClr val="accent2"/>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err="1">
                <a:ln w="0"/>
                <a:solidFill>
                  <a:schemeClr val="tx1"/>
                </a:solidFill>
                <a:effectLst>
                  <a:outerShdw blurRad="38100" dist="19050" dir="2700000" algn="tl" rotWithShape="0">
                    <a:schemeClr val="dk1">
                      <a:alpha val="40000"/>
                    </a:schemeClr>
                  </a:outerShdw>
                </a:effectLst>
              </a:rPr>
              <a:t>Resources</a:t>
            </a:r>
            <a:endParaRPr lang="fr-FR"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93790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EE6B3F-94E9-4131-B5D7-2A5FDF84B9D2}"/>
              </a:ext>
            </a:extLst>
          </p:cNvPr>
          <p:cNvSpPr>
            <a:spLocks noGrp="1"/>
          </p:cNvSpPr>
          <p:nvPr>
            <p:ph type="title"/>
          </p:nvPr>
        </p:nvSpPr>
        <p:spPr/>
        <p:txBody>
          <a:bodyPr/>
          <a:lstStyle/>
          <a:p>
            <a:r>
              <a:rPr lang="fr-FR" dirty="0"/>
              <a:t>Comment jouer ?</a:t>
            </a:r>
          </a:p>
        </p:txBody>
      </p:sp>
      <p:sp>
        <p:nvSpPr>
          <p:cNvPr id="3" name="Espace réservé du contenu 2">
            <a:extLst>
              <a:ext uri="{FF2B5EF4-FFF2-40B4-BE49-F238E27FC236}">
                <a16:creationId xmlns:a16="http://schemas.microsoft.com/office/drawing/2014/main" id="{1052C7DF-54A6-4235-8F15-9748F94C839D}"/>
              </a:ext>
            </a:extLst>
          </p:cNvPr>
          <p:cNvSpPr>
            <a:spLocks noGrp="1"/>
          </p:cNvSpPr>
          <p:nvPr>
            <p:ph idx="1"/>
          </p:nvPr>
        </p:nvSpPr>
        <p:spPr/>
        <p:txBody>
          <a:bodyPr/>
          <a:lstStyle/>
          <a:p>
            <a:pPr marL="457200" indent="-457200">
              <a:lnSpc>
                <a:spcPct val="100000"/>
              </a:lnSpc>
              <a:buFont typeface="+mj-lt"/>
              <a:buAutoNum type="arabicPeriod"/>
            </a:pPr>
            <a:r>
              <a:rPr lang="fr-FR" dirty="0"/>
              <a:t>Identifier un concept parmi les entités de haut niveau</a:t>
            </a:r>
          </a:p>
          <a:p>
            <a:pPr marL="457200" indent="-457200">
              <a:lnSpc>
                <a:spcPct val="100000"/>
              </a:lnSpc>
              <a:buFont typeface="+mj-lt"/>
              <a:buAutoNum type="arabicPeriod"/>
            </a:pPr>
            <a:r>
              <a:rPr lang="fr-FR" dirty="0"/>
              <a:t>Vérifier qu’il n’existe pas une sous-entité plus précise</a:t>
            </a:r>
          </a:p>
          <a:p>
            <a:pPr marL="457200" indent="-457200">
              <a:lnSpc>
                <a:spcPct val="100000"/>
              </a:lnSpc>
              <a:buFont typeface="+mj-lt"/>
              <a:buAutoNum type="arabicPeriod"/>
            </a:pPr>
            <a:r>
              <a:rPr lang="fr-FR" dirty="0"/>
              <a:t>Procéder de même pour un second concept</a:t>
            </a:r>
          </a:p>
          <a:p>
            <a:pPr marL="457200" indent="-457200">
              <a:lnSpc>
                <a:spcPct val="100000"/>
              </a:lnSpc>
              <a:buFont typeface="+mj-lt"/>
              <a:buAutoNum type="arabicPeriod"/>
            </a:pPr>
            <a:r>
              <a:rPr lang="fr-FR" dirty="0"/>
              <a:t>Chercher quelle propriété peut relier deux concepts</a:t>
            </a:r>
          </a:p>
          <a:p>
            <a:pPr marL="457200" indent="-457200">
              <a:lnSpc>
                <a:spcPct val="100000"/>
              </a:lnSpc>
              <a:buFont typeface="+mj-lt"/>
              <a:buAutoNum type="arabicPeriod"/>
            </a:pPr>
            <a:r>
              <a:rPr lang="fr-FR" dirty="0"/>
              <a:t>Vérifier que la relation est autorisée (par la couleur)</a:t>
            </a:r>
          </a:p>
          <a:p>
            <a:pPr>
              <a:lnSpc>
                <a:spcPct val="100000"/>
              </a:lnSpc>
            </a:pPr>
            <a:endParaRPr lang="fr-FR" dirty="0"/>
          </a:p>
        </p:txBody>
      </p:sp>
      <p:pic>
        <p:nvPicPr>
          <p:cNvPr id="4" name="Shape 319" descr="Screen Shot 2016-04-25 at 3.17.09 PM.png">
            <a:extLst>
              <a:ext uri="{FF2B5EF4-FFF2-40B4-BE49-F238E27FC236}">
                <a16:creationId xmlns:a16="http://schemas.microsoft.com/office/drawing/2014/main" id="{93642CCD-9A82-4221-BEE1-A9ABBCEEA39B}"/>
              </a:ext>
            </a:extLst>
          </p:cNvPr>
          <p:cNvPicPr preferRelativeResize="0"/>
          <p:nvPr/>
        </p:nvPicPr>
        <p:blipFill>
          <a:blip r:embed="rId2">
            <a:alphaModFix/>
          </a:blip>
          <a:stretch>
            <a:fillRect/>
          </a:stretch>
        </p:blipFill>
        <p:spPr>
          <a:xfrm rot="4594897">
            <a:off x="3410031" y="4830940"/>
            <a:ext cx="1739849" cy="1278799"/>
          </a:xfrm>
          <a:prstGeom prst="rect">
            <a:avLst/>
          </a:prstGeom>
          <a:noFill/>
          <a:ln>
            <a:noFill/>
          </a:ln>
        </p:spPr>
      </p:pic>
      <p:pic>
        <p:nvPicPr>
          <p:cNvPr id="5" name="Shape 320" descr="Screen Shot 2016-04-25 at 3.24.37 PM.png">
            <a:extLst>
              <a:ext uri="{FF2B5EF4-FFF2-40B4-BE49-F238E27FC236}">
                <a16:creationId xmlns:a16="http://schemas.microsoft.com/office/drawing/2014/main" id="{60BBE9B1-AD26-4148-91A1-1CCB66249B5A}"/>
              </a:ext>
            </a:extLst>
          </p:cNvPr>
          <p:cNvPicPr preferRelativeResize="0"/>
          <p:nvPr/>
        </p:nvPicPr>
        <p:blipFill>
          <a:blip r:embed="rId3">
            <a:alphaModFix/>
          </a:blip>
          <a:stretch>
            <a:fillRect/>
          </a:stretch>
        </p:blipFill>
        <p:spPr>
          <a:xfrm rot="5643413">
            <a:off x="3882141" y="4795737"/>
            <a:ext cx="1740275" cy="1273299"/>
          </a:xfrm>
          <a:prstGeom prst="rect">
            <a:avLst/>
          </a:prstGeom>
          <a:noFill/>
          <a:ln>
            <a:noFill/>
          </a:ln>
        </p:spPr>
      </p:pic>
      <p:pic>
        <p:nvPicPr>
          <p:cNvPr id="6" name="Shape 321" descr="Screen Shot 2016-04-25 at 3.21.14 PM.png">
            <a:extLst>
              <a:ext uri="{FF2B5EF4-FFF2-40B4-BE49-F238E27FC236}">
                <a16:creationId xmlns:a16="http://schemas.microsoft.com/office/drawing/2014/main" id="{634F49B9-5A39-42D8-87A7-E1D0A9D593AE}"/>
              </a:ext>
            </a:extLst>
          </p:cNvPr>
          <p:cNvPicPr preferRelativeResize="0"/>
          <p:nvPr/>
        </p:nvPicPr>
        <p:blipFill>
          <a:blip r:embed="rId4">
            <a:alphaModFix/>
          </a:blip>
          <a:stretch>
            <a:fillRect/>
          </a:stretch>
        </p:blipFill>
        <p:spPr>
          <a:xfrm rot="4685382">
            <a:off x="7517249" y="4859491"/>
            <a:ext cx="1755849" cy="1283774"/>
          </a:xfrm>
          <a:prstGeom prst="rect">
            <a:avLst/>
          </a:prstGeom>
          <a:noFill/>
          <a:ln>
            <a:noFill/>
          </a:ln>
        </p:spPr>
      </p:pic>
      <p:pic>
        <p:nvPicPr>
          <p:cNvPr id="7" name="Shape 322" descr="Screen Shot 2016-04-25 at 3.23.26 PM.png">
            <a:extLst>
              <a:ext uri="{FF2B5EF4-FFF2-40B4-BE49-F238E27FC236}">
                <a16:creationId xmlns:a16="http://schemas.microsoft.com/office/drawing/2014/main" id="{9F6C5595-0143-4B9D-B1EA-D0ABDD808955}"/>
              </a:ext>
            </a:extLst>
          </p:cNvPr>
          <p:cNvPicPr preferRelativeResize="0"/>
          <p:nvPr/>
        </p:nvPicPr>
        <p:blipFill>
          <a:blip r:embed="rId5">
            <a:alphaModFix/>
          </a:blip>
          <a:stretch>
            <a:fillRect/>
          </a:stretch>
        </p:blipFill>
        <p:spPr>
          <a:xfrm rot="5828075">
            <a:off x="8721144" y="4858841"/>
            <a:ext cx="1755449" cy="1285075"/>
          </a:xfrm>
          <a:prstGeom prst="rect">
            <a:avLst/>
          </a:prstGeom>
          <a:noFill/>
          <a:ln>
            <a:noFill/>
          </a:ln>
        </p:spPr>
      </p:pic>
      <p:pic>
        <p:nvPicPr>
          <p:cNvPr id="8" name="Shape 329">
            <a:extLst>
              <a:ext uri="{FF2B5EF4-FFF2-40B4-BE49-F238E27FC236}">
                <a16:creationId xmlns:a16="http://schemas.microsoft.com/office/drawing/2014/main" id="{C7660C8C-DD81-46C6-982D-2C62E5155B76}"/>
              </a:ext>
            </a:extLst>
          </p:cNvPr>
          <p:cNvPicPr preferRelativeResize="0"/>
          <p:nvPr/>
        </p:nvPicPr>
        <p:blipFill>
          <a:blip r:embed="rId6">
            <a:alphaModFix/>
          </a:blip>
          <a:stretch>
            <a:fillRect/>
          </a:stretch>
        </p:blipFill>
        <p:spPr>
          <a:xfrm rot="6431307">
            <a:off x="5238005" y="5204458"/>
            <a:ext cx="882599" cy="1296524"/>
          </a:xfrm>
          <a:prstGeom prst="rect">
            <a:avLst/>
          </a:prstGeom>
          <a:noFill/>
          <a:ln>
            <a:noFill/>
          </a:ln>
        </p:spPr>
      </p:pic>
    </p:spTree>
    <p:extLst>
      <p:ext uri="{BB962C8B-B14F-4D97-AF65-F5344CB8AC3E}">
        <p14:creationId xmlns:p14="http://schemas.microsoft.com/office/powerpoint/2010/main" val="3496212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CF284-D9CD-416A-92BA-60D9E2E16673}"/>
              </a:ext>
            </a:extLst>
          </p:cNvPr>
          <p:cNvSpPr>
            <a:spLocks noGrp="1"/>
          </p:cNvSpPr>
          <p:nvPr>
            <p:ph type="title"/>
          </p:nvPr>
        </p:nvSpPr>
        <p:spPr/>
        <p:txBody>
          <a:bodyPr/>
          <a:lstStyle/>
          <a:p>
            <a:r>
              <a:rPr lang="fr-FR" dirty="0"/>
              <a:t>Exemple</a:t>
            </a:r>
          </a:p>
        </p:txBody>
      </p:sp>
      <p:pic>
        <p:nvPicPr>
          <p:cNvPr id="5" name="Shape 318" descr="Screen Shot 2016-04-25 at 3.13.59 PM.png">
            <a:extLst>
              <a:ext uri="{FF2B5EF4-FFF2-40B4-BE49-F238E27FC236}">
                <a16:creationId xmlns:a16="http://schemas.microsoft.com/office/drawing/2014/main" id="{131E6DA1-A7B5-4B86-A7CC-065DC4F4541A}"/>
              </a:ext>
            </a:extLst>
          </p:cNvPr>
          <p:cNvPicPr preferRelativeResize="0"/>
          <p:nvPr/>
        </p:nvPicPr>
        <p:blipFill>
          <a:blip r:embed="rId2">
            <a:alphaModFix/>
          </a:blip>
          <a:stretch>
            <a:fillRect/>
          </a:stretch>
        </p:blipFill>
        <p:spPr>
          <a:xfrm>
            <a:off x="3067472" y="1690689"/>
            <a:ext cx="7210003" cy="5091152"/>
          </a:xfrm>
          <a:prstGeom prst="rect">
            <a:avLst/>
          </a:prstGeom>
          <a:noFill/>
          <a:ln>
            <a:noFill/>
          </a:ln>
        </p:spPr>
      </p:pic>
      <p:pic>
        <p:nvPicPr>
          <p:cNvPr id="6" name="Shape 323" descr="Screen Shot 2016-04-25 at 3.21.14 PM.png">
            <a:extLst>
              <a:ext uri="{FF2B5EF4-FFF2-40B4-BE49-F238E27FC236}">
                <a16:creationId xmlns:a16="http://schemas.microsoft.com/office/drawing/2014/main" id="{73A76E89-C0EB-472B-882F-AEC5041CFA41}"/>
              </a:ext>
            </a:extLst>
          </p:cNvPr>
          <p:cNvPicPr preferRelativeResize="0"/>
          <p:nvPr/>
        </p:nvPicPr>
        <p:blipFill>
          <a:blip r:embed="rId3">
            <a:alphaModFix/>
          </a:blip>
          <a:stretch>
            <a:fillRect/>
          </a:stretch>
        </p:blipFill>
        <p:spPr>
          <a:xfrm rot="5400000">
            <a:off x="7986932" y="4658778"/>
            <a:ext cx="2271610" cy="1660868"/>
          </a:xfrm>
          <a:prstGeom prst="rect">
            <a:avLst/>
          </a:prstGeom>
          <a:noFill/>
          <a:ln>
            <a:noFill/>
          </a:ln>
        </p:spPr>
      </p:pic>
      <p:pic>
        <p:nvPicPr>
          <p:cNvPr id="7" name="Shape 324" descr="Screen Shot 2016-04-25 at 3.17.09 PM.png">
            <a:extLst>
              <a:ext uri="{FF2B5EF4-FFF2-40B4-BE49-F238E27FC236}">
                <a16:creationId xmlns:a16="http://schemas.microsoft.com/office/drawing/2014/main" id="{EDBB80A6-9E59-49C8-868E-ED86BEFFD583}"/>
              </a:ext>
            </a:extLst>
          </p:cNvPr>
          <p:cNvPicPr preferRelativeResize="0"/>
          <p:nvPr/>
        </p:nvPicPr>
        <p:blipFill>
          <a:blip r:embed="rId4">
            <a:alphaModFix/>
          </a:blip>
          <a:stretch>
            <a:fillRect/>
          </a:stretch>
        </p:blipFill>
        <p:spPr>
          <a:xfrm rot="5238661">
            <a:off x="7997282" y="2194832"/>
            <a:ext cx="2250910" cy="1654432"/>
          </a:xfrm>
          <a:prstGeom prst="rect">
            <a:avLst/>
          </a:prstGeom>
          <a:noFill/>
          <a:ln>
            <a:noFill/>
          </a:ln>
        </p:spPr>
      </p:pic>
      <p:pic>
        <p:nvPicPr>
          <p:cNvPr id="8" name="Shape 326" descr="Screen Shot 2016-04-25 at 3.23.26 PM.png">
            <a:extLst>
              <a:ext uri="{FF2B5EF4-FFF2-40B4-BE49-F238E27FC236}">
                <a16:creationId xmlns:a16="http://schemas.microsoft.com/office/drawing/2014/main" id="{B32E2594-E446-4A77-9733-C7B8B0D4AE00}"/>
              </a:ext>
            </a:extLst>
          </p:cNvPr>
          <p:cNvPicPr preferRelativeResize="0"/>
          <p:nvPr/>
        </p:nvPicPr>
        <p:blipFill>
          <a:blip r:embed="rId5">
            <a:alphaModFix/>
          </a:blip>
          <a:stretch>
            <a:fillRect/>
          </a:stretch>
        </p:blipFill>
        <p:spPr>
          <a:xfrm rot="5617349">
            <a:off x="3034262" y="4634575"/>
            <a:ext cx="2271093" cy="1662552"/>
          </a:xfrm>
          <a:prstGeom prst="rect">
            <a:avLst/>
          </a:prstGeom>
          <a:noFill/>
          <a:ln>
            <a:noFill/>
          </a:ln>
        </p:spPr>
      </p:pic>
      <p:pic>
        <p:nvPicPr>
          <p:cNvPr id="9" name="Shape 327" descr="Screen Shot 2016-04-25 at 3.24.37 PM.png">
            <a:extLst>
              <a:ext uri="{FF2B5EF4-FFF2-40B4-BE49-F238E27FC236}">
                <a16:creationId xmlns:a16="http://schemas.microsoft.com/office/drawing/2014/main" id="{C3989144-4BDA-48F4-9101-9D4909D859A5}"/>
              </a:ext>
            </a:extLst>
          </p:cNvPr>
          <p:cNvPicPr preferRelativeResize="0"/>
          <p:nvPr/>
        </p:nvPicPr>
        <p:blipFill>
          <a:blip r:embed="rId6">
            <a:alphaModFix/>
          </a:blip>
          <a:stretch>
            <a:fillRect/>
          </a:stretch>
        </p:blipFill>
        <p:spPr>
          <a:xfrm rot="5400000">
            <a:off x="3121781" y="2200471"/>
            <a:ext cx="2251461" cy="1647316"/>
          </a:xfrm>
          <a:prstGeom prst="rect">
            <a:avLst/>
          </a:prstGeom>
          <a:noFill/>
          <a:ln>
            <a:noFill/>
          </a:ln>
        </p:spPr>
      </p:pic>
      <p:pic>
        <p:nvPicPr>
          <p:cNvPr id="10" name="Shape 329">
            <a:extLst>
              <a:ext uri="{FF2B5EF4-FFF2-40B4-BE49-F238E27FC236}">
                <a16:creationId xmlns:a16="http://schemas.microsoft.com/office/drawing/2014/main" id="{47DAFBFB-59A9-4F48-9336-11C0297D38B7}"/>
              </a:ext>
            </a:extLst>
          </p:cNvPr>
          <p:cNvPicPr preferRelativeResize="0"/>
          <p:nvPr/>
        </p:nvPicPr>
        <p:blipFill>
          <a:blip r:embed="rId7">
            <a:alphaModFix/>
          </a:blip>
          <a:stretch>
            <a:fillRect/>
          </a:stretch>
        </p:blipFill>
        <p:spPr>
          <a:xfrm rot="5579587">
            <a:off x="6105524" y="1763015"/>
            <a:ext cx="1141853" cy="1677364"/>
          </a:xfrm>
          <a:prstGeom prst="rect">
            <a:avLst/>
          </a:prstGeom>
          <a:noFill/>
          <a:ln>
            <a:noFill/>
          </a:ln>
        </p:spPr>
      </p:pic>
    </p:spTree>
    <p:extLst>
      <p:ext uri="{BB962C8B-B14F-4D97-AF65-F5344CB8AC3E}">
        <p14:creationId xmlns:p14="http://schemas.microsoft.com/office/powerpoint/2010/main" val="2734686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1BD39-4F5E-42CD-BB22-8E5C27611EBE}"/>
              </a:ext>
            </a:extLst>
          </p:cNvPr>
          <p:cNvSpPr>
            <a:spLocks noGrp="1"/>
          </p:cNvSpPr>
          <p:nvPr>
            <p:ph type="title"/>
          </p:nvPr>
        </p:nvSpPr>
        <p:spPr/>
        <p:txBody>
          <a:bodyPr/>
          <a:lstStyle/>
          <a:p>
            <a:r>
              <a:rPr lang="fr-FR" dirty="0"/>
              <a:t>Appropriation par MASA</a:t>
            </a:r>
          </a:p>
        </p:txBody>
      </p:sp>
      <p:pic>
        <p:nvPicPr>
          <p:cNvPr id="4" name="Image 3">
            <a:extLst>
              <a:ext uri="{FF2B5EF4-FFF2-40B4-BE49-F238E27FC236}">
                <a16:creationId xmlns:a16="http://schemas.microsoft.com/office/drawing/2014/main" id="{9CE3DC39-FE84-4E8E-A470-427847B247FD}"/>
              </a:ext>
            </a:extLst>
          </p:cNvPr>
          <p:cNvPicPr>
            <a:picLocks noChangeAspect="1"/>
          </p:cNvPicPr>
          <p:nvPr/>
        </p:nvPicPr>
        <p:blipFill rotWithShape="1">
          <a:blip r:embed="rId2">
            <a:extLst>
              <a:ext uri="{28A0092B-C50C-407E-A947-70E740481C1C}">
                <a14:useLocalDpi xmlns:a14="http://schemas.microsoft.com/office/drawing/2010/main" val="0"/>
              </a:ext>
            </a:extLst>
          </a:blip>
          <a:srcRect l="5266" t="11380" r="6477" b="-242"/>
          <a:stretch/>
        </p:blipFill>
        <p:spPr>
          <a:xfrm>
            <a:off x="3381457" y="1631682"/>
            <a:ext cx="6705518" cy="5063631"/>
          </a:xfrm>
          <a:prstGeom prst="rect">
            <a:avLst/>
          </a:prstGeom>
        </p:spPr>
      </p:pic>
    </p:spTree>
    <p:extLst>
      <p:ext uri="{BB962C8B-B14F-4D97-AF65-F5344CB8AC3E}">
        <p14:creationId xmlns:p14="http://schemas.microsoft.com/office/powerpoint/2010/main" val="656028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27AEADF-7AB9-48B8-B634-D865E558D347}"/>
              </a:ext>
            </a:extLst>
          </p:cNvPr>
          <p:cNvSpPr>
            <a:spLocks noGrp="1"/>
          </p:cNvSpPr>
          <p:nvPr>
            <p:ph idx="1"/>
          </p:nvPr>
        </p:nvSpPr>
        <p:spPr>
          <a:xfrm>
            <a:off x="1570383" y="477078"/>
            <a:ext cx="10137913" cy="6142383"/>
          </a:xfrm>
        </p:spPr>
        <p:txBody>
          <a:bodyPr>
            <a:normAutofit fontScale="92500" lnSpcReduction="10000"/>
          </a:bodyPr>
          <a:lstStyle/>
          <a:p>
            <a:pPr marL="0" indent="0" algn="just">
              <a:buNone/>
            </a:pPr>
            <a:r>
              <a:rPr lang="fr-FR" b="1" dirty="0"/>
              <a:t>Les fouilles de l’hôtellerie de l’Abbaye de Marmoutier (Tours)</a:t>
            </a:r>
          </a:p>
          <a:p>
            <a:pPr marL="0" indent="0" algn="just">
              <a:buNone/>
            </a:pPr>
            <a:endParaRPr lang="fr-FR" dirty="0"/>
          </a:p>
          <a:p>
            <a:pPr marL="0" indent="0" algn="just">
              <a:buNone/>
            </a:pPr>
            <a:r>
              <a:rPr lang="fr-FR" dirty="0"/>
              <a:t>De 2004 à 2020, Élisabeth Lorans (lorans@univ-tours.fr), professeure en Archéologie à l’Université de Tours et membre de l’équipe d’archéologie du « Laboratoire Archéologie et Territoires », a été responsable des fouilles du site de l’abbaye de Marmoutier à Tours. Les fouilles ont été menées dans le cadre d’un chantier école permettant la formation de plusieurs promotions d’étudiants en archéologie de l’Université de Tours.</a:t>
            </a:r>
          </a:p>
          <a:p>
            <a:pPr marL="0" indent="0" algn="just">
              <a:buNone/>
            </a:pPr>
            <a:r>
              <a:rPr lang="fr-FR" dirty="0"/>
              <a:t>D’après Sulpice Sévère, auteur de la </a:t>
            </a:r>
            <a:r>
              <a:rPr lang="fr-FR" i="1" dirty="0"/>
              <a:t>Vita Sancti Martini</a:t>
            </a:r>
            <a:r>
              <a:rPr lang="fr-FR" dirty="0"/>
              <a:t>, l’abbaye de Marmoutier a été fondée en 372 par Saint Martin de Tours (319-397) et a beaucoup évolué au cours du Moyen Âge. Dans le cadre des fouilles, ont été découverts quelques sépultures, de nombreux murs et de nombreux faits, et du mobilier. L’analyse de ces découvertes a permis l’étude de l’hôtellerie, bâtiment d’accueil des pèlerins jusqu’au 18</a:t>
            </a:r>
            <a:r>
              <a:rPr lang="fr-FR" baseline="30000" dirty="0"/>
              <a:t>e</a:t>
            </a:r>
            <a:r>
              <a:rPr lang="fr-FR" dirty="0"/>
              <a:t> siècle puis devenu logis du Grand Prieur. Les recherches archéologiques se sont également appuyées sur la documentation ancienne, et notamment les gravures du </a:t>
            </a:r>
            <a:r>
              <a:rPr lang="fr-FR" i="1" dirty="0" err="1"/>
              <a:t>Monasticon</a:t>
            </a:r>
            <a:r>
              <a:rPr lang="fr-FR" i="1" dirty="0"/>
              <a:t> </a:t>
            </a:r>
            <a:r>
              <a:rPr lang="fr-FR" i="1" dirty="0" err="1"/>
              <a:t>Gallicanum</a:t>
            </a:r>
            <a:r>
              <a:rPr lang="fr-FR" dirty="0"/>
              <a:t> de Edmond </a:t>
            </a:r>
            <a:r>
              <a:rPr lang="fr-FR" dirty="0" err="1"/>
              <a:t>Martène</a:t>
            </a:r>
            <a:r>
              <a:rPr lang="fr-FR" dirty="0"/>
              <a:t> (17</a:t>
            </a:r>
            <a:r>
              <a:rPr lang="fr-FR" baseline="30000" dirty="0"/>
              <a:t>e</a:t>
            </a:r>
            <a:r>
              <a:rPr lang="fr-FR" dirty="0"/>
              <a:t> siècle).</a:t>
            </a:r>
          </a:p>
          <a:p>
            <a:pPr marL="0" indent="0" algn="just">
              <a:buNone/>
            </a:pPr>
            <a:r>
              <a:rPr lang="fr-FR" dirty="0"/>
              <a:t>Un rapport complet sur l’étude du site de Marmoutier a été publié en 2020 par Élisabeth Lorans, retraçant l’évolution du site, et plus spécifiquement l’hôtellerie. Pour l’anecdote, on notera la découverte d’un denier de Saint-Martin en argent de 0,90gr (monnaie en usage dans la seconde moitié du 12</a:t>
            </a:r>
            <a:r>
              <a:rPr lang="fr-FR" baseline="30000" dirty="0"/>
              <a:t>e</a:t>
            </a:r>
            <a:r>
              <a:rPr lang="fr-FR" dirty="0"/>
              <a:t> siècle), percé d’un trou, et ayant servi de pendentif retrouvé en contexte funéraire.</a:t>
            </a:r>
          </a:p>
        </p:txBody>
      </p:sp>
    </p:spTree>
    <p:extLst>
      <p:ext uri="{BB962C8B-B14F-4D97-AF65-F5344CB8AC3E}">
        <p14:creationId xmlns:p14="http://schemas.microsoft.com/office/powerpoint/2010/main" val="1118489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0EA52B-DDA8-4A72-BE82-24E1EE0D75E0}"/>
              </a:ext>
            </a:extLst>
          </p:cNvPr>
          <p:cNvSpPr>
            <a:spLocks noGrp="1"/>
          </p:cNvSpPr>
          <p:nvPr>
            <p:ph type="title"/>
          </p:nvPr>
        </p:nvSpPr>
        <p:spPr/>
        <p:txBody>
          <a:bodyPr/>
          <a:lstStyle/>
          <a:p>
            <a:r>
              <a:rPr lang="fr-FR" dirty="0"/>
              <a:t>Identifier les concepts</a:t>
            </a:r>
          </a:p>
        </p:txBody>
      </p:sp>
      <p:sp>
        <p:nvSpPr>
          <p:cNvPr id="3" name="Espace réservé du contenu 2">
            <a:extLst>
              <a:ext uri="{FF2B5EF4-FFF2-40B4-BE49-F238E27FC236}">
                <a16:creationId xmlns:a16="http://schemas.microsoft.com/office/drawing/2014/main" id="{2C0B6741-6C5B-4FB1-8769-8B3629179FB4}"/>
              </a:ext>
            </a:extLst>
          </p:cNvPr>
          <p:cNvSpPr>
            <a:spLocks noGrp="1"/>
          </p:cNvSpPr>
          <p:nvPr>
            <p:ph idx="1"/>
          </p:nvPr>
        </p:nvSpPr>
        <p:spPr>
          <a:xfrm>
            <a:off x="1846554" y="1825625"/>
            <a:ext cx="9507246" cy="1603375"/>
          </a:xfrm>
        </p:spPr>
        <p:txBody>
          <a:bodyPr/>
          <a:lstStyle/>
          <a:p>
            <a:pPr marL="0" indent="0">
              <a:buNone/>
            </a:pPr>
            <a:r>
              <a:rPr lang="fr-FR" dirty="0"/>
              <a:t>De 2004 à 2020, </a:t>
            </a:r>
            <a:r>
              <a:rPr lang="fr-FR" dirty="0">
                <a:highlight>
                  <a:srgbClr val="FFFF00"/>
                </a:highlight>
              </a:rPr>
              <a:t>Élisabeth Lorans</a:t>
            </a:r>
            <a:r>
              <a:rPr lang="fr-FR" dirty="0"/>
              <a:t> (lorans@univ-tours.fr), professeure en Archéologie à l’Université de Tours et membre de l’équipe d’archéologie du « Laboratoire Archéologie et Territoires », a été </a:t>
            </a:r>
            <a:r>
              <a:rPr lang="fr-FR" dirty="0">
                <a:highlight>
                  <a:srgbClr val="FFFF00"/>
                </a:highlight>
              </a:rPr>
              <a:t>responsable des fouilles</a:t>
            </a:r>
            <a:r>
              <a:rPr lang="fr-FR" dirty="0"/>
              <a:t> du site de </a:t>
            </a:r>
            <a:r>
              <a:rPr lang="fr-FR" dirty="0">
                <a:highlight>
                  <a:srgbClr val="FFFF00"/>
                </a:highlight>
              </a:rPr>
              <a:t>l’abbaye de Marmoutier</a:t>
            </a:r>
            <a:r>
              <a:rPr lang="fr-FR" dirty="0"/>
              <a:t> à Tours.</a:t>
            </a:r>
          </a:p>
        </p:txBody>
      </p:sp>
      <p:sp>
        <p:nvSpPr>
          <p:cNvPr id="4" name="Ellipse 3">
            <a:extLst>
              <a:ext uri="{FF2B5EF4-FFF2-40B4-BE49-F238E27FC236}">
                <a16:creationId xmlns:a16="http://schemas.microsoft.com/office/drawing/2014/main" id="{1DE75134-6A8E-4D7A-896E-929153502EC1}"/>
              </a:ext>
            </a:extLst>
          </p:cNvPr>
          <p:cNvSpPr/>
          <p:nvPr/>
        </p:nvSpPr>
        <p:spPr>
          <a:xfrm>
            <a:off x="2565646" y="3994951"/>
            <a:ext cx="2130641" cy="914400"/>
          </a:xfrm>
          <a:prstGeom prst="ellipse">
            <a:avLst/>
          </a:prstGeom>
          <a:solidFill>
            <a:schemeClr val="bg2">
              <a:lumMod val="9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Élisabeth Lorans</a:t>
            </a:r>
          </a:p>
        </p:txBody>
      </p:sp>
      <p:sp>
        <p:nvSpPr>
          <p:cNvPr id="5" name="Ellipse 4">
            <a:extLst>
              <a:ext uri="{FF2B5EF4-FFF2-40B4-BE49-F238E27FC236}">
                <a16:creationId xmlns:a16="http://schemas.microsoft.com/office/drawing/2014/main" id="{DB648F59-A2D3-4234-BC92-85D56F2C2EB9}"/>
              </a:ext>
            </a:extLst>
          </p:cNvPr>
          <p:cNvSpPr/>
          <p:nvPr/>
        </p:nvSpPr>
        <p:spPr>
          <a:xfrm>
            <a:off x="8302101" y="3994951"/>
            <a:ext cx="2432482" cy="914400"/>
          </a:xfrm>
          <a:prstGeom prst="ellipse">
            <a:avLst/>
          </a:prstGeom>
          <a:solidFill>
            <a:schemeClr val="bg2">
              <a:lumMod val="9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Abbaye de Marmoutier</a:t>
            </a:r>
          </a:p>
        </p:txBody>
      </p:sp>
      <p:cxnSp>
        <p:nvCxnSpPr>
          <p:cNvPr id="7" name="Connecteur droit avec flèche 6">
            <a:extLst>
              <a:ext uri="{FF2B5EF4-FFF2-40B4-BE49-F238E27FC236}">
                <a16:creationId xmlns:a16="http://schemas.microsoft.com/office/drawing/2014/main" id="{5AEF2AA4-DD7A-480E-BA7C-EAF1F0279755}"/>
              </a:ext>
            </a:extLst>
          </p:cNvPr>
          <p:cNvCxnSpPr>
            <a:cxnSpLocks/>
            <a:endCxn id="5" idx="2"/>
          </p:cNvCxnSpPr>
          <p:nvPr/>
        </p:nvCxnSpPr>
        <p:spPr>
          <a:xfrm>
            <a:off x="4758431" y="4452151"/>
            <a:ext cx="3543670" cy="0"/>
          </a:xfrm>
          <a:prstGeom prst="straightConnector1">
            <a:avLst/>
          </a:prstGeom>
          <a:ln w="57150" cap="flat" cmpd="sng" algn="ctr">
            <a:solidFill>
              <a:srgbClr val="C0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 name="ZoneTexte 7">
            <a:extLst>
              <a:ext uri="{FF2B5EF4-FFF2-40B4-BE49-F238E27FC236}">
                <a16:creationId xmlns:a16="http://schemas.microsoft.com/office/drawing/2014/main" id="{9663F166-29E8-493F-A2AB-8C3FEF133FAA}"/>
              </a:ext>
            </a:extLst>
          </p:cNvPr>
          <p:cNvSpPr txBox="1"/>
          <p:nvPr/>
        </p:nvSpPr>
        <p:spPr>
          <a:xfrm>
            <a:off x="5869619" y="4240851"/>
            <a:ext cx="1225118" cy="369332"/>
          </a:xfrm>
          <a:prstGeom prst="rect">
            <a:avLst/>
          </a:prstGeom>
          <a:solidFill>
            <a:schemeClr val="bg1">
              <a:lumMod val="95000"/>
            </a:schemeClr>
          </a:solidFill>
          <a:ln>
            <a:solidFill>
              <a:srgbClr val="C00000"/>
            </a:solidFill>
          </a:ln>
        </p:spPr>
        <p:txBody>
          <a:bodyPr wrap="square" rtlCol="0" anchor="ctr">
            <a:spAutoFit/>
          </a:bodyPr>
          <a:lstStyle/>
          <a:p>
            <a:pPr algn="ctr"/>
            <a:r>
              <a:rPr lang="fr-FR" dirty="0"/>
              <a:t>fouille</a:t>
            </a:r>
          </a:p>
        </p:txBody>
      </p:sp>
      <p:sp>
        <p:nvSpPr>
          <p:cNvPr id="9" name="ZoneTexte 8">
            <a:extLst>
              <a:ext uri="{FF2B5EF4-FFF2-40B4-BE49-F238E27FC236}">
                <a16:creationId xmlns:a16="http://schemas.microsoft.com/office/drawing/2014/main" id="{A75301B5-51BC-40CC-A0B2-73C73165D19C}"/>
              </a:ext>
            </a:extLst>
          </p:cNvPr>
          <p:cNvSpPr txBox="1"/>
          <p:nvPr/>
        </p:nvSpPr>
        <p:spPr>
          <a:xfrm>
            <a:off x="3133817" y="5220070"/>
            <a:ext cx="939681" cy="369332"/>
          </a:xfrm>
          <a:prstGeom prst="rect">
            <a:avLst/>
          </a:prstGeom>
          <a:noFill/>
        </p:spPr>
        <p:txBody>
          <a:bodyPr wrap="none" rtlCol="0">
            <a:spAutoFit/>
          </a:bodyPr>
          <a:lstStyle/>
          <a:p>
            <a:r>
              <a:rPr lang="fr-FR" dirty="0"/>
              <a:t>Individu</a:t>
            </a:r>
          </a:p>
        </p:txBody>
      </p:sp>
      <p:sp>
        <p:nvSpPr>
          <p:cNvPr id="10" name="ZoneTexte 9">
            <a:extLst>
              <a:ext uri="{FF2B5EF4-FFF2-40B4-BE49-F238E27FC236}">
                <a16:creationId xmlns:a16="http://schemas.microsoft.com/office/drawing/2014/main" id="{EE716D62-ABA4-40DA-9A55-539AC28623F2}"/>
              </a:ext>
            </a:extLst>
          </p:cNvPr>
          <p:cNvSpPr txBox="1"/>
          <p:nvPr/>
        </p:nvSpPr>
        <p:spPr>
          <a:xfrm>
            <a:off x="6036030" y="5220070"/>
            <a:ext cx="892296" cy="369332"/>
          </a:xfrm>
          <a:prstGeom prst="rect">
            <a:avLst/>
          </a:prstGeom>
          <a:noFill/>
        </p:spPr>
        <p:txBody>
          <a:bodyPr wrap="none" rtlCol="0">
            <a:spAutoFit/>
          </a:bodyPr>
          <a:lstStyle/>
          <a:p>
            <a:r>
              <a:rPr lang="fr-FR" dirty="0"/>
              <a:t>Activité</a:t>
            </a:r>
          </a:p>
        </p:txBody>
      </p:sp>
      <p:sp>
        <p:nvSpPr>
          <p:cNvPr id="11" name="ZoneTexte 10">
            <a:extLst>
              <a:ext uri="{FF2B5EF4-FFF2-40B4-BE49-F238E27FC236}">
                <a16:creationId xmlns:a16="http://schemas.microsoft.com/office/drawing/2014/main" id="{49E34909-42F7-495A-9C77-ECCC3E16291D}"/>
              </a:ext>
            </a:extLst>
          </p:cNvPr>
          <p:cNvSpPr txBox="1"/>
          <p:nvPr/>
        </p:nvSpPr>
        <p:spPr>
          <a:xfrm>
            <a:off x="9251730" y="5220070"/>
            <a:ext cx="533223" cy="369332"/>
          </a:xfrm>
          <a:prstGeom prst="rect">
            <a:avLst/>
          </a:prstGeom>
          <a:noFill/>
        </p:spPr>
        <p:txBody>
          <a:bodyPr wrap="none" rtlCol="0">
            <a:spAutoFit/>
          </a:bodyPr>
          <a:lstStyle/>
          <a:p>
            <a:r>
              <a:rPr lang="fr-FR" dirty="0"/>
              <a:t>Site</a:t>
            </a:r>
          </a:p>
        </p:txBody>
      </p:sp>
    </p:spTree>
    <p:extLst>
      <p:ext uri="{BB962C8B-B14F-4D97-AF65-F5344CB8AC3E}">
        <p14:creationId xmlns:p14="http://schemas.microsoft.com/office/powerpoint/2010/main" val="3860350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6B2CA2-E580-43CA-BC11-D67E056C7E1B}"/>
              </a:ext>
            </a:extLst>
          </p:cNvPr>
          <p:cNvSpPr>
            <a:spLocks noGrp="1"/>
          </p:cNvSpPr>
          <p:nvPr>
            <p:ph type="title"/>
          </p:nvPr>
        </p:nvSpPr>
        <p:spPr/>
        <p:txBody>
          <a:bodyPr/>
          <a:lstStyle/>
          <a:p>
            <a:r>
              <a:rPr lang="fr-FR" dirty="0"/>
              <a:t>Structurer l’information</a:t>
            </a:r>
          </a:p>
        </p:txBody>
      </p:sp>
      <p:sp>
        <p:nvSpPr>
          <p:cNvPr id="6" name="ZoneTexte 5">
            <a:extLst>
              <a:ext uri="{FF2B5EF4-FFF2-40B4-BE49-F238E27FC236}">
                <a16:creationId xmlns:a16="http://schemas.microsoft.com/office/drawing/2014/main" id="{EC38E103-0C10-40EF-A761-9526F0703F69}"/>
              </a:ext>
            </a:extLst>
          </p:cNvPr>
          <p:cNvSpPr txBox="1"/>
          <p:nvPr/>
        </p:nvSpPr>
        <p:spPr>
          <a:xfrm>
            <a:off x="2965142" y="4021584"/>
            <a:ext cx="1411550" cy="1477328"/>
          </a:xfrm>
          <a:prstGeom prst="rect">
            <a:avLst/>
          </a:prstGeom>
          <a:noFill/>
          <a:ln>
            <a:solidFill>
              <a:srgbClr val="C00000"/>
            </a:solidFill>
          </a:ln>
        </p:spPr>
        <p:txBody>
          <a:bodyPr wrap="square" rtlCol="0">
            <a:spAutoFit/>
          </a:bodyPr>
          <a:lstStyle/>
          <a:p>
            <a:r>
              <a:rPr lang="fr-FR" b="1" dirty="0"/>
              <a:t>Archéologue</a:t>
            </a:r>
          </a:p>
          <a:p>
            <a:r>
              <a:rPr lang="fr-FR" dirty="0"/>
              <a:t>Nom</a:t>
            </a:r>
          </a:p>
          <a:p>
            <a:r>
              <a:rPr lang="fr-FR" dirty="0"/>
              <a:t>Profession</a:t>
            </a:r>
          </a:p>
          <a:p>
            <a:r>
              <a:rPr lang="fr-FR" dirty="0" err="1"/>
              <a:t>Adressemail</a:t>
            </a:r>
            <a:endParaRPr lang="fr-FR" dirty="0"/>
          </a:p>
          <a:p>
            <a:r>
              <a:rPr lang="fr-FR" dirty="0"/>
              <a:t>…</a:t>
            </a:r>
          </a:p>
        </p:txBody>
      </p:sp>
      <p:sp>
        <p:nvSpPr>
          <p:cNvPr id="7" name="ZoneTexte 6">
            <a:extLst>
              <a:ext uri="{FF2B5EF4-FFF2-40B4-BE49-F238E27FC236}">
                <a16:creationId xmlns:a16="http://schemas.microsoft.com/office/drawing/2014/main" id="{3891EABA-6A89-4E2E-9D4F-23527FD707D9}"/>
              </a:ext>
            </a:extLst>
          </p:cNvPr>
          <p:cNvSpPr txBox="1"/>
          <p:nvPr/>
        </p:nvSpPr>
        <p:spPr>
          <a:xfrm>
            <a:off x="8399754" y="4298583"/>
            <a:ext cx="1987119" cy="1200329"/>
          </a:xfrm>
          <a:prstGeom prst="rect">
            <a:avLst/>
          </a:prstGeom>
          <a:noFill/>
          <a:ln>
            <a:solidFill>
              <a:srgbClr val="C00000"/>
            </a:solidFill>
          </a:ln>
        </p:spPr>
        <p:txBody>
          <a:bodyPr wrap="square" rtlCol="0">
            <a:spAutoFit/>
          </a:bodyPr>
          <a:lstStyle/>
          <a:p>
            <a:r>
              <a:rPr lang="fr-FR" b="1" dirty="0"/>
              <a:t>Site archéologique</a:t>
            </a:r>
          </a:p>
          <a:p>
            <a:r>
              <a:rPr lang="fr-FR" dirty="0"/>
              <a:t>Nom</a:t>
            </a:r>
          </a:p>
          <a:p>
            <a:r>
              <a:rPr lang="fr-FR" dirty="0"/>
              <a:t>Localisation</a:t>
            </a:r>
          </a:p>
          <a:p>
            <a:r>
              <a:rPr lang="fr-FR" dirty="0"/>
              <a:t>…</a:t>
            </a:r>
          </a:p>
        </p:txBody>
      </p:sp>
      <p:sp>
        <p:nvSpPr>
          <p:cNvPr id="8" name="ZoneTexte 7">
            <a:extLst>
              <a:ext uri="{FF2B5EF4-FFF2-40B4-BE49-F238E27FC236}">
                <a16:creationId xmlns:a16="http://schemas.microsoft.com/office/drawing/2014/main" id="{2B16907D-7316-4A3F-84E8-30F6B32E8A08}"/>
              </a:ext>
            </a:extLst>
          </p:cNvPr>
          <p:cNvSpPr txBox="1"/>
          <p:nvPr/>
        </p:nvSpPr>
        <p:spPr>
          <a:xfrm>
            <a:off x="5682448" y="4021584"/>
            <a:ext cx="1411550" cy="1477328"/>
          </a:xfrm>
          <a:prstGeom prst="rect">
            <a:avLst/>
          </a:prstGeom>
          <a:noFill/>
          <a:ln>
            <a:solidFill>
              <a:srgbClr val="C00000"/>
            </a:solidFill>
          </a:ln>
        </p:spPr>
        <p:txBody>
          <a:bodyPr wrap="square" rtlCol="0">
            <a:spAutoFit/>
          </a:bodyPr>
          <a:lstStyle/>
          <a:p>
            <a:r>
              <a:rPr lang="fr-FR" b="1" dirty="0"/>
              <a:t>Opération</a:t>
            </a:r>
          </a:p>
          <a:p>
            <a:r>
              <a:rPr lang="fr-FR" dirty="0"/>
              <a:t>Responsable</a:t>
            </a:r>
          </a:p>
          <a:p>
            <a:r>
              <a:rPr lang="fr-FR" dirty="0"/>
              <a:t>Site</a:t>
            </a:r>
          </a:p>
          <a:p>
            <a:r>
              <a:rPr lang="fr-FR" dirty="0"/>
              <a:t>Date</a:t>
            </a:r>
          </a:p>
          <a:p>
            <a:r>
              <a:rPr lang="fr-FR" dirty="0"/>
              <a:t>….</a:t>
            </a:r>
          </a:p>
        </p:txBody>
      </p:sp>
      <p:cxnSp>
        <p:nvCxnSpPr>
          <p:cNvPr id="10" name="Connecteur droit avec flèche 9">
            <a:extLst>
              <a:ext uri="{FF2B5EF4-FFF2-40B4-BE49-F238E27FC236}">
                <a16:creationId xmlns:a16="http://schemas.microsoft.com/office/drawing/2014/main" id="{1D239522-4B3A-4764-924C-3D066A4D6143}"/>
              </a:ext>
            </a:extLst>
          </p:cNvPr>
          <p:cNvCxnSpPr>
            <a:cxnSpLocks/>
          </p:cNvCxnSpPr>
          <p:nvPr/>
        </p:nvCxnSpPr>
        <p:spPr>
          <a:xfrm>
            <a:off x="4376692" y="4500978"/>
            <a:ext cx="130575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9E871DC9-C653-4250-9066-D9F2A814FFA5}"/>
              </a:ext>
            </a:extLst>
          </p:cNvPr>
          <p:cNvCxnSpPr>
            <a:cxnSpLocks/>
            <a:endCxn id="8" idx="3"/>
          </p:cNvCxnSpPr>
          <p:nvPr/>
        </p:nvCxnSpPr>
        <p:spPr>
          <a:xfrm flipH="1">
            <a:off x="7093998" y="4760248"/>
            <a:ext cx="130575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Espace réservé du contenu 2">
            <a:extLst>
              <a:ext uri="{FF2B5EF4-FFF2-40B4-BE49-F238E27FC236}">
                <a16:creationId xmlns:a16="http://schemas.microsoft.com/office/drawing/2014/main" id="{CAE8A81C-5E85-4F26-B727-326AEF72FF68}"/>
              </a:ext>
            </a:extLst>
          </p:cNvPr>
          <p:cNvSpPr>
            <a:spLocks noGrp="1"/>
          </p:cNvSpPr>
          <p:nvPr>
            <p:ph idx="1"/>
          </p:nvPr>
        </p:nvSpPr>
        <p:spPr>
          <a:xfrm>
            <a:off x="1846554" y="1825625"/>
            <a:ext cx="9507246" cy="1603375"/>
          </a:xfrm>
        </p:spPr>
        <p:txBody>
          <a:bodyPr/>
          <a:lstStyle/>
          <a:p>
            <a:pPr marL="0" indent="0">
              <a:buNone/>
            </a:pPr>
            <a:r>
              <a:rPr lang="fr-FR" dirty="0"/>
              <a:t>De 2004 à 2020, </a:t>
            </a:r>
            <a:r>
              <a:rPr lang="fr-FR" dirty="0">
                <a:highlight>
                  <a:srgbClr val="FFFF00"/>
                </a:highlight>
              </a:rPr>
              <a:t>Élisabeth Lorans</a:t>
            </a:r>
            <a:r>
              <a:rPr lang="fr-FR" dirty="0"/>
              <a:t> (lorans@univ-tours.fr), professeure en Archéologie à l’Université de Tours et membre de l’équipe d’archéologie du « Laboratoire Archéologie et Territoires », a été </a:t>
            </a:r>
            <a:r>
              <a:rPr lang="fr-FR" dirty="0">
                <a:highlight>
                  <a:srgbClr val="FFFF00"/>
                </a:highlight>
              </a:rPr>
              <a:t>responsable des fouilles</a:t>
            </a:r>
            <a:r>
              <a:rPr lang="fr-FR" dirty="0"/>
              <a:t> du site de </a:t>
            </a:r>
            <a:r>
              <a:rPr lang="fr-FR" dirty="0">
                <a:highlight>
                  <a:srgbClr val="FFFF00"/>
                </a:highlight>
              </a:rPr>
              <a:t>l’abbaye de Marmoutier</a:t>
            </a:r>
            <a:r>
              <a:rPr lang="fr-FR" dirty="0"/>
              <a:t> à Tours.</a:t>
            </a:r>
          </a:p>
        </p:txBody>
      </p:sp>
    </p:spTree>
    <p:extLst>
      <p:ext uri="{BB962C8B-B14F-4D97-AF65-F5344CB8AC3E}">
        <p14:creationId xmlns:p14="http://schemas.microsoft.com/office/powerpoint/2010/main" val="3875726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BF73B6-D9F6-4E0E-8DE0-468F49911FF8}"/>
              </a:ext>
            </a:extLst>
          </p:cNvPr>
          <p:cNvSpPr>
            <a:spLocks noGrp="1"/>
          </p:cNvSpPr>
          <p:nvPr>
            <p:ph type="title"/>
          </p:nvPr>
        </p:nvSpPr>
        <p:spPr/>
        <p:txBody>
          <a:bodyPr/>
          <a:lstStyle/>
          <a:p>
            <a:r>
              <a:rPr lang="fr-FR" dirty="0"/>
              <a:t>Atomiser l’information : les triplets</a:t>
            </a:r>
          </a:p>
        </p:txBody>
      </p:sp>
      <p:sp>
        <p:nvSpPr>
          <p:cNvPr id="3" name="Espace réservé du contenu 2">
            <a:extLst>
              <a:ext uri="{FF2B5EF4-FFF2-40B4-BE49-F238E27FC236}">
                <a16:creationId xmlns:a16="http://schemas.microsoft.com/office/drawing/2014/main" id="{C88A90C0-35B5-41C9-A83D-C64607C9F4B5}"/>
              </a:ext>
            </a:extLst>
          </p:cNvPr>
          <p:cNvSpPr>
            <a:spLocks noGrp="1"/>
          </p:cNvSpPr>
          <p:nvPr>
            <p:ph idx="1"/>
          </p:nvPr>
        </p:nvSpPr>
        <p:spPr>
          <a:xfrm>
            <a:off x="1846554" y="2210539"/>
            <a:ext cx="9507246" cy="3966423"/>
          </a:xfrm>
        </p:spPr>
        <p:txBody>
          <a:bodyPr>
            <a:normAutofit/>
          </a:bodyPr>
          <a:lstStyle/>
          <a:p>
            <a:pPr marL="0" indent="0" algn="ctr">
              <a:buNone/>
            </a:pPr>
            <a:r>
              <a:rPr lang="fr-FR" sz="3200" b="1" dirty="0">
                <a:solidFill>
                  <a:srgbClr val="00B050"/>
                </a:solidFill>
              </a:rPr>
              <a:t>Sujet</a:t>
            </a:r>
            <a:r>
              <a:rPr lang="fr-FR" sz="3200" b="1" dirty="0"/>
              <a:t>   </a:t>
            </a:r>
            <a:r>
              <a:rPr lang="fr-FR" sz="3200" b="1" dirty="0">
                <a:solidFill>
                  <a:srgbClr val="FF0000"/>
                </a:solidFill>
              </a:rPr>
              <a:t>Prédicat</a:t>
            </a:r>
            <a:r>
              <a:rPr lang="fr-FR" sz="3200" b="1" dirty="0"/>
              <a:t>   </a:t>
            </a:r>
            <a:r>
              <a:rPr lang="fr-FR" sz="3200" b="1" dirty="0">
                <a:solidFill>
                  <a:srgbClr val="0070C0"/>
                </a:solidFill>
              </a:rPr>
              <a:t>Objet</a:t>
            </a:r>
          </a:p>
          <a:p>
            <a:pPr marL="0" indent="0" algn="ctr">
              <a:buNone/>
            </a:pPr>
            <a:endParaRPr lang="fr-FR" sz="2800" dirty="0"/>
          </a:p>
          <a:p>
            <a:pPr marL="0" indent="0" algn="ctr">
              <a:buNone/>
            </a:pPr>
            <a:r>
              <a:rPr lang="fr-FR" sz="2800" dirty="0">
                <a:solidFill>
                  <a:srgbClr val="00B050"/>
                </a:solidFill>
              </a:rPr>
              <a:t>Elisabeth Lorans  </a:t>
            </a:r>
            <a:r>
              <a:rPr lang="fr-FR" sz="2800" dirty="0"/>
              <a:t> </a:t>
            </a:r>
            <a:r>
              <a:rPr lang="fr-FR" sz="2800" dirty="0">
                <a:solidFill>
                  <a:srgbClr val="FF0000"/>
                </a:solidFill>
              </a:rPr>
              <a:t>a fouillé</a:t>
            </a:r>
            <a:r>
              <a:rPr lang="fr-FR" sz="2800" dirty="0">
                <a:solidFill>
                  <a:srgbClr val="0070C0"/>
                </a:solidFill>
              </a:rPr>
              <a:t> </a:t>
            </a:r>
            <a:r>
              <a:rPr lang="fr-FR" sz="2800" dirty="0"/>
              <a:t>  </a:t>
            </a:r>
            <a:r>
              <a:rPr lang="fr-FR" sz="2800" dirty="0">
                <a:solidFill>
                  <a:srgbClr val="0070C0"/>
                </a:solidFill>
              </a:rPr>
              <a:t>le Site de Marmoutier</a:t>
            </a:r>
          </a:p>
          <a:p>
            <a:pPr marL="0" indent="0" algn="ctr">
              <a:buNone/>
            </a:pPr>
            <a:r>
              <a:rPr lang="fr-FR" sz="2800" dirty="0">
                <a:solidFill>
                  <a:srgbClr val="00B050"/>
                </a:solidFill>
              </a:rPr>
              <a:t>Le site de Marmoutier </a:t>
            </a:r>
            <a:r>
              <a:rPr lang="fr-FR" sz="2800" dirty="0"/>
              <a:t>  </a:t>
            </a:r>
            <a:r>
              <a:rPr lang="fr-FR" sz="2800" dirty="0">
                <a:solidFill>
                  <a:srgbClr val="FF0000"/>
                </a:solidFill>
              </a:rPr>
              <a:t>a été fouillé par</a:t>
            </a:r>
            <a:r>
              <a:rPr lang="fr-FR" sz="2800" dirty="0">
                <a:solidFill>
                  <a:srgbClr val="0070C0"/>
                </a:solidFill>
              </a:rPr>
              <a:t> </a:t>
            </a:r>
            <a:r>
              <a:rPr lang="fr-FR" sz="2800" dirty="0"/>
              <a:t>  </a:t>
            </a:r>
            <a:r>
              <a:rPr lang="fr-FR" sz="2800" dirty="0">
                <a:solidFill>
                  <a:srgbClr val="0070C0"/>
                </a:solidFill>
              </a:rPr>
              <a:t>Elisabeth Lorans</a:t>
            </a:r>
          </a:p>
          <a:p>
            <a:pPr marL="0" indent="0" algn="ctr">
              <a:buNone/>
            </a:pPr>
            <a:r>
              <a:rPr lang="fr-FR" sz="2800" dirty="0">
                <a:solidFill>
                  <a:srgbClr val="00B050"/>
                </a:solidFill>
              </a:rPr>
              <a:t>Elisabeth Lorans </a:t>
            </a:r>
            <a:r>
              <a:rPr lang="fr-FR" sz="2800" dirty="0"/>
              <a:t>  </a:t>
            </a:r>
            <a:r>
              <a:rPr lang="fr-FR" sz="2800" dirty="0">
                <a:solidFill>
                  <a:srgbClr val="FF0000"/>
                </a:solidFill>
              </a:rPr>
              <a:t>est</a:t>
            </a:r>
            <a:r>
              <a:rPr lang="fr-FR" sz="2800" dirty="0"/>
              <a:t>   </a:t>
            </a:r>
            <a:r>
              <a:rPr lang="fr-FR" sz="2800" dirty="0">
                <a:solidFill>
                  <a:srgbClr val="0070C0"/>
                </a:solidFill>
              </a:rPr>
              <a:t>professeure en archéologie</a:t>
            </a:r>
          </a:p>
          <a:p>
            <a:pPr marL="0" indent="0">
              <a:buNone/>
            </a:pPr>
            <a:endParaRPr lang="fr-FR" sz="2800" dirty="0"/>
          </a:p>
        </p:txBody>
      </p:sp>
    </p:spTree>
    <p:extLst>
      <p:ext uri="{BB962C8B-B14F-4D97-AF65-F5344CB8AC3E}">
        <p14:creationId xmlns:p14="http://schemas.microsoft.com/office/powerpoint/2010/main" val="218574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CA25A1-49DD-47FD-827D-785AFD60D89E}"/>
              </a:ext>
            </a:extLst>
          </p:cNvPr>
          <p:cNvSpPr>
            <a:spLocks noGrp="1"/>
          </p:cNvSpPr>
          <p:nvPr>
            <p:ph type="title"/>
          </p:nvPr>
        </p:nvSpPr>
        <p:spPr/>
        <p:txBody>
          <a:bodyPr/>
          <a:lstStyle/>
          <a:p>
            <a:r>
              <a:rPr lang="fr-FR" dirty="0"/>
              <a:t>Trouver les équivalents CIDOC CRM</a:t>
            </a:r>
          </a:p>
        </p:txBody>
      </p:sp>
      <p:sp>
        <p:nvSpPr>
          <p:cNvPr id="3" name="Espace réservé du contenu 2">
            <a:extLst>
              <a:ext uri="{FF2B5EF4-FFF2-40B4-BE49-F238E27FC236}">
                <a16:creationId xmlns:a16="http://schemas.microsoft.com/office/drawing/2014/main" id="{84AD761D-3DD3-4DA9-BC8F-F5118593E97E}"/>
              </a:ext>
            </a:extLst>
          </p:cNvPr>
          <p:cNvSpPr>
            <a:spLocks noGrp="1"/>
          </p:cNvSpPr>
          <p:nvPr>
            <p:ph idx="1"/>
          </p:nvPr>
        </p:nvSpPr>
        <p:spPr>
          <a:xfrm>
            <a:off x="1846554" y="1825625"/>
            <a:ext cx="9507246" cy="3873839"/>
          </a:xfrm>
        </p:spPr>
        <p:txBody>
          <a:bodyPr/>
          <a:lstStyle/>
          <a:p>
            <a:pPr marL="0" indent="0" algn="ctr">
              <a:buNone/>
            </a:pPr>
            <a:r>
              <a:rPr lang="fr-FR" dirty="0">
                <a:solidFill>
                  <a:srgbClr val="00B050"/>
                </a:solidFill>
              </a:rPr>
              <a:t>Elisabeth Lorans   </a:t>
            </a:r>
            <a:r>
              <a:rPr lang="fr-FR" dirty="0">
                <a:solidFill>
                  <a:srgbClr val="FF0000"/>
                </a:solidFill>
              </a:rPr>
              <a:t>est responsable</a:t>
            </a:r>
            <a:r>
              <a:rPr lang="fr-FR" dirty="0"/>
              <a:t>   </a:t>
            </a:r>
            <a:r>
              <a:rPr lang="fr-FR" dirty="0">
                <a:solidFill>
                  <a:srgbClr val="0070C0"/>
                </a:solidFill>
              </a:rPr>
              <a:t>d’une fouille</a:t>
            </a:r>
          </a:p>
          <a:p>
            <a:pPr marL="0" indent="0" algn="ctr">
              <a:buNone/>
            </a:pPr>
            <a:r>
              <a:rPr lang="fr-FR" dirty="0">
                <a:solidFill>
                  <a:srgbClr val="00B050"/>
                </a:solidFill>
              </a:rPr>
              <a:t>E21_Person   </a:t>
            </a:r>
            <a:r>
              <a:rPr lang="fr-FR" dirty="0">
                <a:solidFill>
                  <a:srgbClr val="FF0000"/>
                </a:solidFill>
              </a:rPr>
              <a:t>P14i_performed   </a:t>
            </a:r>
            <a:r>
              <a:rPr lang="fr-FR" dirty="0">
                <a:solidFill>
                  <a:srgbClr val="0070C0"/>
                </a:solidFill>
              </a:rPr>
              <a:t>E7_Activity</a:t>
            </a:r>
          </a:p>
          <a:p>
            <a:pPr marL="0" indent="0" algn="ctr">
              <a:buNone/>
            </a:pPr>
            <a:endParaRPr lang="fr-FR" dirty="0"/>
          </a:p>
          <a:p>
            <a:pPr marL="0" indent="0" algn="ctr">
              <a:buNone/>
            </a:pPr>
            <a:r>
              <a:rPr lang="fr-FR" dirty="0">
                <a:solidFill>
                  <a:srgbClr val="00B050"/>
                </a:solidFill>
              </a:rPr>
              <a:t>La fouille   </a:t>
            </a:r>
            <a:r>
              <a:rPr lang="fr-FR" dirty="0">
                <a:solidFill>
                  <a:srgbClr val="FF0000"/>
                </a:solidFill>
              </a:rPr>
              <a:t>a été menée par   </a:t>
            </a:r>
            <a:r>
              <a:rPr lang="fr-FR" dirty="0">
                <a:solidFill>
                  <a:srgbClr val="0070C0"/>
                </a:solidFill>
              </a:rPr>
              <a:t>Elisabeth Lorans</a:t>
            </a:r>
          </a:p>
          <a:p>
            <a:pPr marL="0" indent="0" algn="ctr">
              <a:buNone/>
            </a:pPr>
            <a:r>
              <a:rPr lang="fr-FR" dirty="0">
                <a:solidFill>
                  <a:srgbClr val="00B050"/>
                </a:solidFill>
              </a:rPr>
              <a:t>E7_Activity   </a:t>
            </a:r>
            <a:r>
              <a:rPr lang="fr-FR" dirty="0">
                <a:solidFill>
                  <a:srgbClr val="FF0000"/>
                </a:solidFill>
              </a:rPr>
              <a:t>P14_carried_out_by   </a:t>
            </a:r>
            <a:r>
              <a:rPr lang="fr-FR" dirty="0">
                <a:solidFill>
                  <a:srgbClr val="0070C0"/>
                </a:solidFill>
              </a:rPr>
              <a:t>E21_Person</a:t>
            </a:r>
          </a:p>
          <a:p>
            <a:pPr marL="0" indent="0" algn="ctr">
              <a:buNone/>
            </a:pPr>
            <a:endParaRPr lang="fr-FR" dirty="0"/>
          </a:p>
          <a:p>
            <a:pPr marL="0" indent="0" algn="ctr">
              <a:buNone/>
            </a:pPr>
            <a:r>
              <a:rPr lang="fr-FR" dirty="0">
                <a:solidFill>
                  <a:srgbClr val="00B050"/>
                </a:solidFill>
              </a:rPr>
              <a:t>La fouille   </a:t>
            </a:r>
            <a:r>
              <a:rPr lang="fr-FR" dirty="0">
                <a:solidFill>
                  <a:srgbClr val="FF0000"/>
                </a:solidFill>
              </a:rPr>
              <a:t>a eu lieu sur   </a:t>
            </a:r>
            <a:r>
              <a:rPr lang="fr-FR" dirty="0">
                <a:solidFill>
                  <a:srgbClr val="0070C0"/>
                </a:solidFill>
              </a:rPr>
              <a:t>le Site de Marmoutier</a:t>
            </a:r>
          </a:p>
          <a:p>
            <a:pPr marL="0" indent="0" algn="ctr">
              <a:buNone/>
            </a:pPr>
            <a:r>
              <a:rPr lang="fr-FR" dirty="0">
                <a:solidFill>
                  <a:srgbClr val="00B050"/>
                </a:solidFill>
              </a:rPr>
              <a:t>E7_Activity   </a:t>
            </a:r>
            <a:r>
              <a:rPr lang="fr-FR" dirty="0">
                <a:solidFill>
                  <a:srgbClr val="FF0000"/>
                </a:solidFill>
              </a:rPr>
              <a:t>P7_took_place_at   </a:t>
            </a:r>
            <a:r>
              <a:rPr lang="fr-FR" dirty="0">
                <a:solidFill>
                  <a:srgbClr val="0070C0"/>
                </a:solidFill>
              </a:rPr>
              <a:t>E27_Site</a:t>
            </a:r>
          </a:p>
          <a:p>
            <a:pPr marL="0" indent="0" algn="ctr">
              <a:buNone/>
            </a:pPr>
            <a:endParaRPr lang="fr-FR" dirty="0"/>
          </a:p>
          <a:p>
            <a:pPr marL="0" indent="0">
              <a:buNone/>
            </a:pPr>
            <a:endParaRPr lang="fr-FR" dirty="0"/>
          </a:p>
          <a:p>
            <a:pPr marL="0" indent="0">
              <a:buNone/>
            </a:pPr>
            <a:endParaRPr lang="fr-FR" dirty="0"/>
          </a:p>
        </p:txBody>
      </p:sp>
      <p:sp>
        <p:nvSpPr>
          <p:cNvPr id="4" name="Espace réservé du contenu 2">
            <a:extLst>
              <a:ext uri="{FF2B5EF4-FFF2-40B4-BE49-F238E27FC236}">
                <a16:creationId xmlns:a16="http://schemas.microsoft.com/office/drawing/2014/main" id="{EE94653B-ED78-4B27-BB71-DC5EF008D2F2}"/>
              </a:ext>
            </a:extLst>
          </p:cNvPr>
          <p:cNvSpPr txBox="1">
            <a:spLocks/>
          </p:cNvSpPr>
          <p:nvPr/>
        </p:nvSpPr>
        <p:spPr>
          <a:xfrm>
            <a:off x="6217326" y="5834401"/>
            <a:ext cx="5136473" cy="544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fr-FR" dirty="0"/>
              <a:t> C’est ce qu’on appelle le « mapping »</a:t>
            </a:r>
          </a:p>
        </p:txBody>
      </p:sp>
    </p:spTree>
    <p:extLst>
      <p:ext uri="{BB962C8B-B14F-4D97-AF65-F5344CB8AC3E}">
        <p14:creationId xmlns:p14="http://schemas.microsoft.com/office/powerpoint/2010/main" val="3450449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4F1B42-28D2-4A3D-BA7F-2CBCA4CF326E}"/>
              </a:ext>
            </a:extLst>
          </p:cNvPr>
          <p:cNvSpPr>
            <a:spLocks noGrp="1"/>
          </p:cNvSpPr>
          <p:nvPr>
            <p:ph type="title"/>
          </p:nvPr>
        </p:nvSpPr>
        <p:spPr/>
        <p:txBody>
          <a:bodyPr/>
          <a:lstStyle/>
          <a:p>
            <a:r>
              <a:rPr lang="fr-FR" dirty="0"/>
              <a:t>Exemple de modèle pour l’archéologie</a:t>
            </a:r>
          </a:p>
        </p:txBody>
      </p:sp>
      <p:pic>
        <p:nvPicPr>
          <p:cNvPr id="5" name="Espace réservé du contenu 4">
            <a:extLst>
              <a:ext uri="{FF2B5EF4-FFF2-40B4-BE49-F238E27FC236}">
                <a16:creationId xmlns:a16="http://schemas.microsoft.com/office/drawing/2014/main" id="{936A7F1E-0BD7-4295-9CCD-BBB64E1E55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515" y="1825625"/>
            <a:ext cx="9393032" cy="4351338"/>
          </a:xfrm>
        </p:spPr>
      </p:pic>
    </p:spTree>
    <p:extLst>
      <p:ext uri="{BB962C8B-B14F-4D97-AF65-F5344CB8AC3E}">
        <p14:creationId xmlns:p14="http://schemas.microsoft.com/office/powerpoint/2010/main" val="945126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DBB40D-A930-4CA0-9047-3F83E553C1A9}"/>
              </a:ext>
            </a:extLst>
          </p:cNvPr>
          <p:cNvSpPr>
            <a:spLocks noGrp="1"/>
          </p:cNvSpPr>
          <p:nvPr>
            <p:ph type="title"/>
          </p:nvPr>
        </p:nvSpPr>
        <p:spPr/>
        <p:txBody>
          <a:bodyPr/>
          <a:lstStyle/>
          <a:p>
            <a:r>
              <a:rPr lang="fr-FR" dirty="0"/>
              <a:t>Jeu en ligne ou à télécharger</a:t>
            </a:r>
          </a:p>
        </p:txBody>
      </p:sp>
      <p:sp>
        <p:nvSpPr>
          <p:cNvPr id="3" name="Espace réservé du contenu 2">
            <a:extLst>
              <a:ext uri="{FF2B5EF4-FFF2-40B4-BE49-F238E27FC236}">
                <a16:creationId xmlns:a16="http://schemas.microsoft.com/office/drawing/2014/main" id="{7D1EC854-9A15-4542-864C-D904745058CB}"/>
              </a:ext>
            </a:extLst>
          </p:cNvPr>
          <p:cNvSpPr>
            <a:spLocks noGrp="1"/>
          </p:cNvSpPr>
          <p:nvPr>
            <p:ph idx="1"/>
          </p:nvPr>
        </p:nvSpPr>
        <p:spPr>
          <a:xfrm>
            <a:off x="1846554" y="2302330"/>
            <a:ext cx="8708803" cy="2717484"/>
          </a:xfrm>
        </p:spPr>
        <p:txBody>
          <a:bodyPr>
            <a:noAutofit/>
          </a:bodyPr>
          <a:lstStyle/>
          <a:p>
            <a:pPr marL="0" indent="0" algn="ctr">
              <a:buNone/>
            </a:pPr>
            <a:r>
              <a:rPr lang="fr-FR" sz="3200" u="sng" dirty="0">
                <a:solidFill>
                  <a:srgbClr val="0563C1"/>
                </a:solidFill>
              </a:rPr>
              <a:t>https://ontomatchgame.huma-num.fr</a:t>
            </a:r>
          </a:p>
          <a:p>
            <a:pPr marL="0" indent="0" algn="ctr">
              <a:buNone/>
            </a:pPr>
            <a:endParaRPr lang="fr-FR" sz="3200" dirty="0">
              <a:solidFill>
                <a:srgbClr val="0563C1"/>
              </a:solidFill>
            </a:endParaRPr>
          </a:p>
          <a:p>
            <a:pPr marL="0" indent="0" algn="ctr">
              <a:buNone/>
            </a:pPr>
            <a:endParaRPr lang="fr-FR" sz="3200" dirty="0">
              <a:solidFill>
                <a:srgbClr val="0563C1"/>
              </a:solidFill>
              <a:hlinkClick r:id="rId2">
                <a:extLst>
                  <a:ext uri="{A12FA001-AC4F-418D-AE19-62706E023703}">
                    <ahyp:hlinkClr xmlns:ahyp="http://schemas.microsoft.com/office/drawing/2018/hyperlinkcolor" val="tx"/>
                  </a:ext>
                </a:extLst>
              </a:hlinkClick>
            </a:endParaRPr>
          </a:p>
          <a:p>
            <a:pPr marL="0" indent="0" algn="ctr">
              <a:buNone/>
            </a:pPr>
            <a:r>
              <a:rPr lang="fr-FR" dirty="0"/>
              <a:t>Version téléchargeable :</a:t>
            </a:r>
            <a:endParaRPr lang="fr-FR" dirty="0">
              <a:hlinkClick r:id="rId2">
                <a:extLst>
                  <a:ext uri="{A12FA001-AC4F-418D-AE19-62706E023703}">
                    <ahyp:hlinkClr xmlns:ahyp="http://schemas.microsoft.com/office/drawing/2018/hyperlinkcolor" val="tx"/>
                  </a:ext>
                </a:extLst>
              </a:hlinkClick>
            </a:endParaRPr>
          </a:p>
          <a:p>
            <a:pPr marL="0" indent="0" algn="ctr">
              <a:buNone/>
            </a:pPr>
            <a:r>
              <a:rPr lang="fr-FR" sz="3200" dirty="0">
                <a:solidFill>
                  <a:srgbClr val="0563C1"/>
                </a:solidFill>
                <a:hlinkClick r:id="rId2">
                  <a:extLst>
                    <a:ext uri="{A12FA001-AC4F-418D-AE19-62706E023703}">
                      <ahyp:hlinkClr xmlns:ahyp="http://schemas.microsoft.com/office/drawing/2018/hyperlinkcolor" val="tx"/>
                    </a:ext>
                  </a:extLst>
                </a:hlinkClick>
              </a:rPr>
              <a:t>https://www.cidoc-crm-game.org/node/39</a:t>
            </a:r>
            <a:endParaRPr lang="fr-FR" sz="3200" dirty="0"/>
          </a:p>
          <a:p>
            <a:pPr marL="0" indent="0" algn="ctr">
              <a:buNone/>
            </a:pPr>
            <a:endParaRPr lang="fr-FR" sz="3200" dirty="0"/>
          </a:p>
        </p:txBody>
      </p:sp>
    </p:spTree>
    <p:extLst>
      <p:ext uri="{BB962C8B-B14F-4D97-AF65-F5344CB8AC3E}">
        <p14:creationId xmlns:p14="http://schemas.microsoft.com/office/powerpoint/2010/main" val="905245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1764" y="1750572"/>
            <a:ext cx="6048672" cy="4180427"/>
          </a:xfrm>
          <a:prstGeom prst="rect">
            <a:avLst/>
          </a:prstGeom>
        </p:spPr>
      </p:pic>
      <p:sp>
        <p:nvSpPr>
          <p:cNvPr id="4" name="Titre 1">
            <a:extLst>
              <a:ext uri="{FF2B5EF4-FFF2-40B4-BE49-F238E27FC236}">
                <a16:creationId xmlns:a16="http://schemas.microsoft.com/office/drawing/2014/main" id="{0DA9A0D8-F4B9-434B-8C11-8730A1BB3D20}"/>
              </a:ext>
            </a:extLst>
          </p:cNvPr>
          <p:cNvSpPr>
            <a:spLocks noGrp="1"/>
          </p:cNvSpPr>
          <p:nvPr>
            <p:ph type="title"/>
          </p:nvPr>
        </p:nvSpPr>
        <p:spPr>
          <a:xfrm>
            <a:off x="1846554" y="365125"/>
            <a:ext cx="9507245" cy="1325563"/>
          </a:xfrm>
        </p:spPr>
        <p:txBody>
          <a:bodyPr/>
          <a:lstStyle/>
          <a:p>
            <a:r>
              <a:rPr lang="fr-FR" dirty="0"/>
              <a:t>Le CIDOC CRM comme pivot sémantique</a:t>
            </a:r>
          </a:p>
        </p:txBody>
      </p:sp>
    </p:spTree>
    <p:extLst>
      <p:ext uri="{BB962C8B-B14F-4D97-AF65-F5344CB8AC3E}">
        <p14:creationId xmlns:p14="http://schemas.microsoft.com/office/powerpoint/2010/main" val="2733941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935509" y="6550223"/>
            <a:ext cx="3528082" cy="307777"/>
          </a:xfrm>
          <a:prstGeom prst="rect">
            <a:avLst/>
          </a:prstGeom>
          <a:noFill/>
        </p:spPr>
        <p:txBody>
          <a:bodyPr wrap="none" rtlCol="0">
            <a:spAutoFit/>
          </a:bodyPr>
          <a:lstStyle/>
          <a:p>
            <a:r>
              <a:rPr lang="fr-FR" sz="1400" dirty="0"/>
              <a:t>George </a:t>
            </a:r>
            <a:r>
              <a:rPr lang="fr-FR" sz="1400" dirty="0" err="1"/>
              <a:t>Bruseker</a:t>
            </a:r>
            <a:r>
              <a:rPr lang="fr-FR" sz="1400" dirty="0"/>
              <a:t>, Anaïs </a:t>
            </a:r>
            <a:r>
              <a:rPr lang="fr-FR" sz="1400" dirty="0" err="1"/>
              <a:t>Guilem</a:t>
            </a:r>
            <a:r>
              <a:rPr lang="fr-FR" sz="1400" dirty="0"/>
              <a:t>, Olivier </a:t>
            </a:r>
            <a:r>
              <a:rPr lang="fr-FR" sz="1400" dirty="0" err="1"/>
              <a:t>Marlet</a:t>
            </a:r>
            <a:endParaRPr lang="fr-FR" sz="1400"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361" y="1429073"/>
            <a:ext cx="9006710" cy="5063802"/>
          </a:xfrm>
          <a:prstGeom prst="rect">
            <a:avLst/>
          </a:prstGeom>
        </p:spPr>
      </p:pic>
      <p:sp>
        <p:nvSpPr>
          <p:cNvPr id="9" name="Titre 1">
            <a:extLst>
              <a:ext uri="{FF2B5EF4-FFF2-40B4-BE49-F238E27FC236}">
                <a16:creationId xmlns:a16="http://schemas.microsoft.com/office/drawing/2014/main" id="{790F764A-D94A-4F66-8226-62C42455F393}"/>
              </a:ext>
            </a:extLst>
          </p:cNvPr>
          <p:cNvSpPr txBox="1">
            <a:spLocks/>
          </p:cNvSpPr>
          <p:nvPr/>
        </p:nvSpPr>
        <p:spPr>
          <a:xfrm>
            <a:off x="1846554" y="365125"/>
            <a:ext cx="9507245" cy="1325563"/>
          </a:xfrm>
          <a:prstGeom prst="rect">
            <a:avLst/>
          </a:prstGeom>
        </p:spPr>
        <p:txBody>
          <a:bodyPr vert="horz" lIns="91440" tIns="45720" rIns="91440" bIns="45720" rtlCol="0" anchor="ctr">
            <a:normAutofit/>
          </a:bodyPr>
          <a:lstStyle>
            <a:lvl1pPr>
              <a:lnSpc>
                <a:spcPct val="90000"/>
              </a:lnSpc>
              <a:spcBef>
                <a:spcPct val="0"/>
              </a:spcBef>
              <a:buNone/>
              <a:defRPr sz="4400" b="0">
                <a:solidFill>
                  <a:srgbClr val="C00000"/>
                </a:solidFill>
                <a:latin typeface="+mj-lt"/>
                <a:ea typeface="+mj-ea"/>
                <a:cs typeface="+mj-cs"/>
              </a:defRPr>
            </a:lvl1pPr>
          </a:lstStyle>
          <a:p>
            <a:r>
              <a:rPr lang="fr-FR" dirty="0"/>
              <a:t>Version téléchargeable (2021)</a:t>
            </a:r>
          </a:p>
        </p:txBody>
      </p:sp>
    </p:spTree>
    <p:extLst>
      <p:ext uri="{BB962C8B-B14F-4D97-AF65-F5344CB8AC3E}">
        <p14:creationId xmlns:p14="http://schemas.microsoft.com/office/powerpoint/2010/main" val="3468737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6A854B-E298-484E-9A29-6FA8769AA63F}"/>
              </a:ext>
            </a:extLst>
          </p:cNvPr>
          <p:cNvSpPr>
            <a:spLocks noGrp="1"/>
          </p:cNvSpPr>
          <p:nvPr>
            <p:ph type="title"/>
          </p:nvPr>
        </p:nvSpPr>
        <p:spPr/>
        <p:txBody>
          <a:bodyPr/>
          <a:lstStyle/>
          <a:p>
            <a:r>
              <a:rPr lang="fr-FR" dirty="0"/>
              <a:t>Version en ligne (2022)</a:t>
            </a:r>
          </a:p>
        </p:txBody>
      </p:sp>
      <p:pic>
        <p:nvPicPr>
          <p:cNvPr id="5" name="Image 4">
            <a:extLst>
              <a:ext uri="{FF2B5EF4-FFF2-40B4-BE49-F238E27FC236}">
                <a16:creationId xmlns:a16="http://schemas.microsoft.com/office/drawing/2014/main" id="{490C6A81-5986-462E-88EA-29D48CE125F4}"/>
              </a:ext>
            </a:extLst>
          </p:cNvPr>
          <p:cNvPicPr>
            <a:picLocks noChangeAspect="1"/>
          </p:cNvPicPr>
          <p:nvPr/>
        </p:nvPicPr>
        <p:blipFill>
          <a:blip r:embed="rId3"/>
          <a:stretch>
            <a:fillRect/>
          </a:stretch>
        </p:blipFill>
        <p:spPr>
          <a:xfrm>
            <a:off x="2171700" y="1353230"/>
            <a:ext cx="9313845" cy="5239038"/>
          </a:xfrm>
          <a:prstGeom prst="rect">
            <a:avLst/>
          </a:prstGeom>
        </p:spPr>
      </p:pic>
      <p:sp>
        <p:nvSpPr>
          <p:cNvPr id="9" name="ZoneTexte 8">
            <a:extLst>
              <a:ext uri="{FF2B5EF4-FFF2-40B4-BE49-F238E27FC236}">
                <a16:creationId xmlns:a16="http://schemas.microsoft.com/office/drawing/2014/main" id="{A762DC50-4196-4F22-99D1-9E1BE5CB743D}"/>
              </a:ext>
            </a:extLst>
          </p:cNvPr>
          <p:cNvSpPr txBox="1"/>
          <p:nvPr/>
        </p:nvSpPr>
        <p:spPr>
          <a:xfrm>
            <a:off x="4935509" y="6550223"/>
            <a:ext cx="3528082" cy="307777"/>
          </a:xfrm>
          <a:prstGeom prst="rect">
            <a:avLst/>
          </a:prstGeom>
          <a:noFill/>
        </p:spPr>
        <p:txBody>
          <a:bodyPr wrap="none" rtlCol="0">
            <a:spAutoFit/>
          </a:bodyPr>
          <a:lstStyle/>
          <a:p>
            <a:r>
              <a:rPr lang="fr-FR" sz="1400" dirty="0"/>
              <a:t>George </a:t>
            </a:r>
            <a:r>
              <a:rPr lang="fr-FR" sz="1400" dirty="0" err="1"/>
              <a:t>Bruseker</a:t>
            </a:r>
            <a:r>
              <a:rPr lang="fr-FR" sz="1400" dirty="0"/>
              <a:t>, Anaïs </a:t>
            </a:r>
            <a:r>
              <a:rPr lang="fr-FR" sz="1400" dirty="0" err="1"/>
              <a:t>Guilem</a:t>
            </a:r>
            <a:r>
              <a:rPr lang="fr-FR" sz="1400" dirty="0"/>
              <a:t>, Olivier </a:t>
            </a:r>
            <a:r>
              <a:rPr lang="fr-FR" sz="1400" dirty="0" err="1"/>
              <a:t>Marlet</a:t>
            </a:r>
            <a:endParaRPr lang="fr-FR" sz="1400" dirty="0"/>
          </a:p>
        </p:txBody>
      </p:sp>
    </p:spTree>
    <p:extLst>
      <p:ext uri="{BB962C8B-B14F-4D97-AF65-F5344CB8AC3E}">
        <p14:creationId xmlns:p14="http://schemas.microsoft.com/office/powerpoint/2010/main" val="200487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41E559-519C-4A39-9895-5271910A8957}"/>
              </a:ext>
            </a:extLst>
          </p:cNvPr>
          <p:cNvSpPr>
            <a:spLocks noGrp="1"/>
          </p:cNvSpPr>
          <p:nvPr>
            <p:ph type="title"/>
          </p:nvPr>
        </p:nvSpPr>
        <p:spPr/>
        <p:txBody>
          <a:bodyPr/>
          <a:lstStyle/>
          <a:p>
            <a:r>
              <a:rPr lang="fr-FR" dirty="0"/>
              <a:t>Qu’est-ce que le CIDOC CRM ?</a:t>
            </a:r>
          </a:p>
        </p:txBody>
      </p:sp>
      <p:sp>
        <p:nvSpPr>
          <p:cNvPr id="3" name="Espace réservé du contenu 2">
            <a:extLst>
              <a:ext uri="{FF2B5EF4-FFF2-40B4-BE49-F238E27FC236}">
                <a16:creationId xmlns:a16="http://schemas.microsoft.com/office/drawing/2014/main" id="{A9D7F90A-3D5F-4C0B-B90B-AA2182BD7A00}"/>
              </a:ext>
            </a:extLst>
          </p:cNvPr>
          <p:cNvSpPr>
            <a:spLocks noGrp="1"/>
          </p:cNvSpPr>
          <p:nvPr>
            <p:ph idx="1"/>
          </p:nvPr>
        </p:nvSpPr>
        <p:spPr/>
        <p:txBody>
          <a:bodyPr/>
          <a:lstStyle/>
          <a:p>
            <a:r>
              <a:rPr lang="fr-FR" dirty="0"/>
              <a:t>International </a:t>
            </a:r>
            <a:r>
              <a:rPr lang="fr-FR" dirty="0" err="1"/>
              <a:t>Committee</a:t>
            </a:r>
            <a:r>
              <a:rPr lang="fr-FR" dirty="0"/>
              <a:t> for Documentation - </a:t>
            </a:r>
            <a:r>
              <a:rPr lang="fr-FR" dirty="0" err="1"/>
              <a:t>Conceptual</a:t>
            </a:r>
            <a:r>
              <a:rPr lang="fr-FR" dirty="0"/>
              <a:t> </a:t>
            </a:r>
            <a:r>
              <a:rPr lang="fr-FR" dirty="0" err="1"/>
              <a:t>reference</a:t>
            </a:r>
            <a:r>
              <a:rPr lang="fr-FR" dirty="0"/>
              <a:t> model</a:t>
            </a:r>
          </a:p>
          <a:p>
            <a:r>
              <a:rPr lang="fr-FR" dirty="0"/>
              <a:t>Depuis 2006 : norme ISO 21127:2006.</a:t>
            </a:r>
          </a:p>
          <a:p>
            <a:r>
              <a:rPr lang="fr-FR" dirty="0"/>
              <a:t>Modélisation des données patrimoniales</a:t>
            </a:r>
          </a:p>
          <a:p>
            <a:pPr marL="457200" lvl="1" indent="0">
              <a:buNone/>
            </a:pPr>
            <a:r>
              <a:rPr lang="fr-FR" dirty="0"/>
              <a:t>(musée, bibliothèques, archéologie…)</a:t>
            </a:r>
          </a:p>
          <a:p>
            <a:r>
              <a:rPr lang="fr-FR" dirty="0"/>
              <a:t>Utilisé, entre autre, par la BNF et le British Museum </a:t>
            </a:r>
          </a:p>
          <a:p>
            <a:endParaRPr lang="fr-FR" dirty="0"/>
          </a:p>
        </p:txBody>
      </p:sp>
      <p:pic>
        <p:nvPicPr>
          <p:cNvPr id="4" name="Image 3">
            <a:extLst>
              <a:ext uri="{FF2B5EF4-FFF2-40B4-BE49-F238E27FC236}">
                <a16:creationId xmlns:a16="http://schemas.microsoft.com/office/drawing/2014/main" id="{C66CE495-8A6E-4F6C-9162-7B9D893DCDE2}"/>
              </a:ext>
            </a:extLst>
          </p:cNvPr>
          <p:cNvPicPr>
            <a:picLocks noChangeAspect="1"/>
          </p:cNvPicPr>
          <p:nvPr/>
        </p:nvPicPr>
        <p:blipFill>
          <a:blip r:embed="rId2"/>
          <a:stretch>
            <a:fillRect/>
          </a:stretch>
        </p:blipFill>
        <p:spPr>
          <a:xfrm>
            <a:off x="4504676" y="4707385"/>
            <a:ext cx="4191000" cy="981075"/>
          </a:xfrm>
          <a:prstGeom prst="rect">
            <a:avLst/>
          </a:prstGeom>
        </p:spPr>
      </p:pic>
    </p:spTree>
    <p:extLst>
      <p:ext uri="{BB962C8B-B14F-4D97-AF65-F5344CB8AC3E}">
        <p14:creationId xmlns:p14="http://schemas.microsoft.com/office/powerpoint/2010/main" val="184197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7C28E-4F24-4706-9186-94FD0ACBCB72}"/>
              </a:ext>
            </a:extLst>
          </p:cNvPr>
          <p:cNvSpPr>
            <a:spLocks noGrp="1"/>
          </p:cNvSpPr>
          <p:nvPr>
            <p:ph type="title"/>
          </p:nvPr>
        </p:nvSpPr>
        <p:spPr/>
        <p:txBody>
          <a:bodyPr/>
          <a:lstStyle/>
          <a:p>
            <a:pPr algn="ctr"/>
            <a:r>
              <a:rPr lang="fr-FR" u="sng" dirty="0">
                <a:solidFill>
                  <a:srgbClr val="0070C0"/>
                </a:solidFill>
                <a:latin typeface="Consolas" panose="020B0609020204030204" pitchFamily="49" charset="0"/>
              </a:rPr>
              <a:t>http://www.cidoc-crm.org/</a:t>
            </a:r>
            <a:endParaRPr lang="fr-FR" dirty="0"/>
          </a:p>
        </p:txBody>
      </p:sp>
      <p:sp>
        <p:nvSpPr>
          <p:cNvPr id="3" name="Espace réservé du contenu 2">
            <a:extLst>
              <a:ext uri="{FF2B5EF4-FFF2-40B4-BE49-F238E27FC236}">
                <a16:creationId xmlns:a16="http://schemas.microsoft.com/office/drawing/2014/main" id="{5EC1D749-8BF4-48AC-8661-CE8D88B2451E}"/>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F1935E25-33FC-475D-BC68-B5DC87B3D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254" y="1825625"/>
            <a:ext cx="7841843" cy="4891500"/>
          </a:xfrm>
          <a:prstGeom prst="rect">
            <a:avLst/>
          </a:prstGeom>
        </p:spPr>
      </p:pic>
    </p:spTree>
    <p:extLst>
      <p:ext uri="{BB962C8B-B14F-4D97-AF65-F5344CB8AC3E}">
        <p14:creationId xmlns:p14="http://schemas.microsoft.com/office/powerpoint/2010/main" val="1072537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25CA8E-5800-4323-A149-48F3F06E8E10}"/>
              </a:ext>
            </a:extLst>
          </p:cNvPr>
          <p:cNvSpPr>
            <a:spLocks noGrp="1"/>
          </p:cNvSpPr>
          <p:nvPr>
            <p:ph type="title"/>
          </p:nvPr>
        </p:nvSpPr>
        <p:spPr/>
        <p:txBody>
          <a:bodyPr/>
          <a:lstStyle/>
          <a:p>
            <a:r>
              <a:rPr lang="fr-FR" dirty="0"/>
              <a:t>Hiérarchisation </a:t>
            </a:r>
            <a:r>
              <a:rPr lang="fr-FR" dirty="0" err="1"/>
              <a:t>IsA</a:t>
            </a:r>
            <a:endParaRPr lang="fr-FR" dirty="0"/>
          </a:p>
        </p:txBody>
      </p:sp>
      <p:pic>
        <p:nvPicPr>
          <p:cNvPr id="4" name="Shape 230" descr="cidoc_class_hierarchy_1100.jpg">
            <a:extLst>
              <a:ext uri="{FF2B5EF4-FFF2-40B4-BE49-F238E27FC236}">
                <a16:creationId xmlns:a16="http://schemas.microsoft.com/office/drawing/2014/main" id="{9184B072-C1C9-4855-BC3A-08334C65763A}"/>
              </a:ext>
            </a:extLst>
          </p:cNvPr>
          <p:cNvPicPr preferRelativeResize="0"/>
          <p:nvPr/>
        </p:nvPicPr>
        <p:blipFill>
          <a:blip r:embed="rId2">
            <a:alphaModFix/>
          </a:blip>
          <a:stretch>
            <a:fillRect/>
          </a:stretch>
        </p:blipFill>
        <p:spPr>
          <a:xfrm>
            <a:off x="1524000" y="1302128"/>
            <a:ext cx="10401299" cy="5555872"/>
          </a:xfrm>
          <a:prstGeom prst="rect">
            <a:avLst/>
          </a:prstGeom>
          <a:noFill/>
          <a:ln>
            <a:noFill/>
          </a:ln>
        </p:spPr>
      </p:pic>
    </p:spTree>
    <p:extLst>
      <p:ext uri="{BB962C8B-B14F-4D97-AF65-F5344CB8AC3E}">
        <p14:creationId xmlns:p14="http://schemas.microsoft.com/office/powerpoint/2010/main" val="398207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F6F72-9EDF-4E3E-BFFA-BF7DCA3DACD7}"/>
              </a:ext>
            </a:extLst>
          </p:cNvPr>
          <p:cNvSpPr>
            <a:spLocks noGrp="1"/>
          </p:cNvSpPr>
          <p:nvPr>
            <p:ph type="title"/>
          </p:nvPr>
        </p:nvSpPr>
        <p:spPr/>
        <p:txBody>
          <a:bodyPr/>
          <a:lstStyle/>
          <a:p>
            <a:r>
              <a:rPr lang="fr-FR" dirty="0"/>
              <a:t>Les entités</a:t>
            </a:r>
          </a:p>
        </p:txBody>
      </p:sp>
      <p:sp>
        <p:nvSpPr>
          <p:cNvPr id="4" name="Espace réservé du contenu 2">
            <a:extLst>
              <a:ext uri="{FF2B5EF4-FFF2-40B4-BE49-F238E27FC236}">
                <a16:creationId xmlns:a16="http://schemas.microsoft.com/office/drawing/2014/main" id="{E20E2980-0E26-40B8-ADBC-F53B714A6BD0}"/>
              </a:ext>
            </a:extLst>
          </p:cNvPr>
          <p:cNvSpPr>
            <a:spLocks noGrp="1"/>
          </p:cNvSpPr>
          <p:nvPr>
            <p:ph idx="1"/>
          </p:nvPr>
        </p:nvSpPr>
        <p:spPr>
          <a:xfrm>
            <a:off x="1724025" y="1671656"/>
            <a:ext cx="2962672" cy="4752528"/>
          </a:xfrm>
        </p:spPr>
        <p:txBody>
          <a:bodyPr/>
          <a:lstStyle/>
          <a:p>
            <a:r>
              <a:rPr lang="fr-FR" dirty="0"/>
              <a:t>Nom</a:t>
            </a:r>
          </a:p>
          <a:p>
            <a:r>
              <a:rPr lang="fr-FR" dirty="0"/>
              <a:t>Sous-entité / super-entité: position hiérarchique (</a:t>
            </a:r>
            <a:r>
              <a:rPr lang="fr-FR" dirty="0" err="1"/>
              <a:t>IsA</a:t>
            </a:r>
            <a:r>
              <a:rPr lang="fr-FR" dirty="0"/>
              <a:t>)</a:t>
            </a:r>
          </a:p>
          <a:p>
            <a:r>
              <a:rPr lang="fr-FR" dirty="0"/>
              <a:t>Note d’intension, définition de l’entité</a:t>
            </a:r>
          </a:p>
          <a:p>
            <a:r>
              <a:rPr lang="fr-FR" dirty="0"/>
              <a:t>Des exemples</a:t>
            </a:r>
          </a:p>
          <a:p>
            <a:r>
              <a:rPr lang="fr-FR" dirty="0"/>
              <a:t>Des propriétés : relation avec d’autres entités</a:t>
            </a:r>
          </a:p>
          <a:p>
            <a:pPr marL="0" indent="0">
              <a:buNone/>
            </a:pPr>
            <a:r>
              <a:rPr lang="fr-FR" dirty="0"/>
              <a:t>(~ 80 entités)</a:t>
            </a:r>
          </a:p>
        </p:txBody>
      </p:sp>
      <p:pic>
        <p:nvPicPr>
          <p:cNvPr id="5" name="Shape 193" descr="Screen Shot 2015-11-17 at 11.37.16 AM.png">
            <a:extLst>
              <a:ext uri="{FF2B5EF4-FFF2-40B4-BE49-F238E27FC236}">
                <a16:creationId xmlns:a16="http://schemas.microsoft.com/office/drawing/2014/main" id="{B77E2E38-F8D4-41CB-91F2-9BAC46792088}"/>
              </a:ext>
            </a:extLst>
          </p:cNvPr>
          <p:cNvPicPr preferRelativeResize="0"/>
          <p:nvPr/>
        </p:nvPicPr>
        <p:blipFill>
          <a:blip r:embed="rId2">
            <a:alphaModFix/>
          </a:blip>
          <a:stretch>
            <a:fillRect/>
          </a:stretch>
        </p:blipFill>
        <p:spPr>
          <a:xfrm>
            <a:off x="5084891" y="276963"/>
            <a:ext cx="6843042" cy="6352437"/>
          </a:xfrm>
          <a:prstGeom prst="rect">
            <a:avLst/>
          </a:prstGeom>
          <a:noFill/>
          <a:ln>
            <a:noFill/>
          </a:ln>
        </p:spPr>
      </p:pic>
    </p:spTree>
    <p:extLst>
      <p:ext uri="{BB962C8B-B14F-4D97-AF65-F5344CB8AC3E}">
        <p14:creationId xmlns:p14="http://schemas.microsoft.com/office/powerpoint/2010/main" val="414984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F6F72-9EDF-4E3E-BFFA-BF7DCA3DACD7}"/>
              </a:ext>
            </a:extLst>
          </p:cNvPr>
          <p:cNvSpPr>
            <a:spLocks noGrp="1"/>
          </p:cNvSpPr>
          <p:nvPr>
            <p:ph type="title"/>
          </p:nvPr>
        </p:nvSpPr>
        <p:spPr/>
        <p:txBody>
          <a:bodyPr/>
          <a:lstStyle/>
          <a:p>
            <a:r>
              <a:rPr lang="fr-FR" dirty="0"/>
              <a:t>Les propriétés</a:t>
            </a:r>
          </a:p>
        </p:txBody>
      </p:sp>
      <p:sp>
        <p:nvSpPr>
          <p:cNvPr id="7" name="Espace réservé du contenu 2">
            <a:extLst>
              <a:ext uri="{FF2B5EF4-FFF2-40B4-BE49-F238E27FC236}">
                <a16:creationId xmlns:a16="http://schemas.microsoft.com/office/drawing/2014/main" id="{A7E42325-09CD-4544-AC10-C9A5D731DE44}"/>
              </a:ext>
            </a:extLst>
          </p:cNvPr>
          <p:cNvSpPr>
            <a:spLocks noGrp="1"/>
          </p:cNvSpPr>
          <p:nvPr>
            <p:ph idx="1"/>
          </p:nvPr>
        </p:nvSpPr>
        <p:spPr>
          <a:xfrm>
            <a:off x="1726947" y="1459890"/>
            <a:ext cx="2890664" cy="4752528"/>
          </a:xfrm>
        </p:spPr>
        <p:txBody>
          <a:bodyPr>
            <a:noAutofit/>
          </a:bodyPr>
          <a:lstStyle/>
          <a:p>
            <a:r>
              <a:rPr lang="fr-FR" dirty="0"/>
              <a:t>Nom</a:t>
            </a:r>
          </a:p>
          <a:p>
            <a:r>
              <a:rPr lang="fr-FR" dirty="0"/>
              <a:t>Domaine : les entités autorisées à l’origine.</a:t>
            </a:r>
          </a:p>
          <a:p>
            <a:r>
              <a:rPr lang="fr-FR" dirty="0"/>
              <a:t>Co-domaine : les entités pouvant être reliées au domaine</a:t>
            </a:r>
          </a:p>
          <a:p>
            <a:r>
              <a:rPr lang="fr-FR" dirty="0"/>
              <a:t>Super-propriétés /sous-propriétés</a:t>
            </a:r>
          </a:p>
          <a:p>
            <a:r>
              <a:rPr lang="fr-FR" dirty="0"/>
              <a:t>Note d’intension, définition de l’entité</a:t>
            </a:r>
          </a:p>
          <a:p>
            <a:r>
              <a:rPr lang="fr-FR" dirty="0"/>
              <a:t>Des exemples</a:t>
            </a:r>
          </a:p>
        </p:txBody>
      </p:sp>
      <p:pic>
        <p:nvPicPr>
          <p:cNvPr id="8" name="Shape 201" descr="Screen Shot 2015-11-18 at 10.17.07 AM.png">
            <a:extLst>
              <a:ext uri="{FF2B5EF4-FFF2-40B4-BE49-F238E27FC236}">
                <a16:creationId xmlns:a16="http://schemas.microsoft.com/office/drawing/2014/main" id="{2ED66CAE-E913-43B3-A1EE-A8771FB23BDD}"/>
              </a:ext>
            </a:extLst>
          </p:cNvPr>
          <p:cNvPicPr preferRelativeResize="0"/>
          <p:nvPr/>
        </p:nvPicPr>
        <p:blipFill>
          <a:blip r:embed="rId2">
            <a:alphaModFix/>
          </a:blip>
          <a:stretch>
            <a:fillRect/>
          </a:stretch>
        </p:blipFill>
        <p:spPr>
          <a:xfrm>
            <a:off x="4924966" y="1459890"/>
            <a:ext cx="7152733" cy="4195307"/>
          </a:xfrm>
          <a:prstGeom prst="rect">
            <a:avLst/>
          </a:prstGeom>
          <a:noFill/>
          <a:ln>
            <a:noFill/>
          </a:ln>
        </p:spPr>
      </p:pic>
      <p:sp>
        <p:nvSpPr>
          <p:cNvPr id="9" name="ZoneTexte 8">
            <a:extLst>
              <a:ext uri="{FF2B5EF4-FFF2-40B4-BE49-F238E27FC236}">
                <a16:creationId xmlns:a16="http://schemas.microsoft.com/office/drawing/2014/main" id="{050D8F05-0ECF-4F83-818B-5106BDAA4454}"/>
              </a:ext>
            </a:extLst>
          </p:cNvPr>
          <p:cNvSpPr txBox="1"/>
          <p:nvPr/>
        </p:nvSpPr>
        <p:spPr>
          <a:xfrm>
            <a:off x="10125075" y="6308209"/>
            <a:ext cx="1866793" cy="369332"/>
          </a:xfrm>
          <a:prstGeom prst="rect">
            <a:avLst/>
          </a:prstGeom>
          <a:noFill/>
        </p:spPr>
        <p:txBody>
          <a:bodyPr wrap="none" rtlCol="0">
            <a:spAutoFit/>
          </a:bodyPr>
          <a:lstStyle/>
          <a:p>
            <a:r>
              <a:rPr lang="fr-FR" dirty="0"/>
              <a:t>(~ 150 propriétés)</a:t>
            </a:r>
          </a:p>
        </p:txBody>
      </p:sp>
    </p:spTree>
    <p:extLst>
      <p:ext uri="{BB962C8B-B14F-4D97-AF65-F5344CB8AC3E}">
        <p14:creationId xmlns:p14="http://schemas.microsoft.com/office/powerpoint/2010/main" val="413515778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2850</Words>
  <Application>Microsoft Office PowerPoint</Application>
  <PresentationFormat>Grand écran</PresentationFormat>
  <Paragraphs>308</Paragraphs>
  <Slides>41</Slides>
  <Notes>14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41</vt:i4>
      </vt:variant>
    </vt:vector>
  </HeadingPairs>
  <TitlesOfParts>
    <vt:vector size="50" baseType="lpstr">
      <vt:lpstr>Arial</vt:lpstr>
      <vt:lpstr>Bebas Neue</vt:lpstr>
      <vt:lpstr>Calibri</vt:lpstr>
      <vt:lpstr>Calibri Light</vt:lpstr>
      <vt:lpstr>Consolas</vt:lpstr>
      <vt:lpstr>Verdana</vt:lpstr>
      <vt:lpstr>Wingdings</vt:lpstr>
      <vt:lpstr>Work Sans Black</vt:lpstr>
      <vt:lpstr>Thème Office</vt:lpstr>
      <vt:lpstr>Utiliser le CIDOC CRM pour porter les données archéologiques sur le Web sémantique</vt:lpstr>
      <vt:lpstr>Présentation PowerPoint</vt:lpstr>
      <vt:lpstr>Workflow pour porter l’archéologie sur le LOD</vt:lpstr>
      <vt:lpstr>Le CIDOC CRM comme pivot sémantique</vt:lpstr>
      <vt:lpstr>Qu’est-ce que le CIDOC CRM ?</vt:lpstr>
      <vt:lpstr>http://www.cidoc-crm.org/</vt:lpstr>
      <vt:lpstr>Hiérarchisation IsA</vt:lpstr>
      <vt:lpstr>Les entités</vt:lpstr>
      <vt:lpstr>Les propriétés</vt:lpstr>
      <vt:lpstr>Comment faire un appariement ?</vt:lpstr>
      <vt:lpstr>Du générique au spécifique</vt:lpstr>
      <vt:lpstr>Mieux modéliser</vt:lpstr>
      <vt:lpstr>Les extensions</vt:lpstr>
      <vt:lpstr>CRMarchaeo + CRMba</vt:lpstr>
      <vt:lpstr>CRMsci + CRMinf pour le logicisme</vt:lpstr>
      <vt:lpstr>Pourquoi utiliser le CIDOC CRM ?</vt:lpstr>
      <vt:lpstr>Appariement vers le CIDOC</vt:lpstr>
      <vt:lpstr>Un exemple…</vt:lpstr>
      <vt:lpstr>Présentation PowerPoint</vt:lpstr>
      <vt:lpstr>Présentation PowerPoint</vt:lpstr>
      <vt:lpstr>CIDOC Mapping tools</vt:lpstr>
      <vt:lpstr>endpoint SPARQL</vt:lpstr>
      <vt:lpstr>OpenArchaeo Triplestore</vt:lpstr>
      <vt:lpstr>Un exemple : OpenArchaeo</vt:lpstr>
      <vt:lpstr>Présentation PowerPoint</vt:lpstr>
      <vt:lpstr>Les résultats</vt:lpstr>
      <vt:lpstr>Détailler le graphe : au-delà du catalogage</vt:lpstr>
      <vt:lpstr>Apprendre en jouant</vt:lpstr>
      <vt:lpstr>Comment faire un appariement</vt:lpstr>
      <vt:lpstr>Comment jouer ?</vt:lpstr>
      <vt:lpstr>Exemple</vt:lpstr>
      <vt:lpstr>Appropriation par MASA</vt:lpstr>
      <vt:lpstr>Présentation PowerPoint</vt:lpstr>
      <vt:lpstr>Identifier les concepts</vt:lpstr>
      <vt:lpstr>Structurer l’information</vt:lpstr>
      <vt:lpstr>Atomiser l’information : les triplets</vt:lpstr>
      <vt:lpstr>Trouver les équivalents CIDOC CRM</vt:lpstr>
      <vt:lpstr>Exemple de modèle pour l’archéologie</vt:lpstr>
      <vt:lpstr>Jeu en ligne ou à télécharger</vt:lpstr>
      <vt:lpstr>Présentation PowerPoint</vt:lpstr>
      <vt:lpstr>Version en ligne (2022)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Enseigner les bases de données en archéologie</dc:title>
  <dc:creator>Olivier Marlet</dc:creator>
  <cp:lastModifiedBy>Olivier Marlet</cp:lastModifiedBy>
  <cp:revision>26</cp:revision>
  <dcterms:created xsi:type="dcterms:W3CDTF">2022-05-02T08:27:57Z</dcterms:created>
  <dcterms:modified xsi:type="dcterms:W3CDTF">2022-11-28T11:04:41Z</dcterms:modified>
</cp:coreProperties>
</file>